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2" r:id="rId6"/>
    <p:sldId id="265" r:id="rId7"/>
    <p:sldId id="270" r:id="rId8"/>
    <p:sldId id="266" r:id="rId9"/>
    <p:sldId id="268" r:id="rId10"/>
    <p:sldId id="269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C5A"/>
    <a:srgbClr val="000E2F"/>
    <a:srgbClr val="747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51931C-BD92-47B1-A702-0AB3985559F3}" v="300" dt="2023-05-17T14:18:45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5030" autoAdjust="0"/>
  </p:normalViewPr>
  <p:slideViewPr>
    <p:cSldViewPr snapToGrid="0" snapToObjects="1">
      <p:cViewPr varScale="1">
        <p:scale>
          <a:sx n="108" d="100"/>
          <a:sy n="108" d="100"/>
        </p:scale>
        <p:origin x="15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311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ai, Stuti (Document Accessibility Specialist)" userId="4466d87a-2609-4fc0-b808-d10f4f45e676" providerId="ADAL" clId="{BE51931C-BD92-47B1-A702-0AB3985559F3}"/>
    <pc:docChg chg="modSld">
      <pc:chgData name="Desai, Stuti (Document Accessibility Specialist)" userId="4466d87a-2609-4fc0-b808-d10f4f45e676" providerId="ADAL" clId="{BE51931C-BD92-47B1-A702-0AB3985559F3}" dt="2023-05-17T14:16:38.400" v="2794" actId="962"/>
      <pc:docMkLst>
        <pc:docMk/>
      </pc:docMkLst>
      <pc:sldChg chg="modSp mod">
        <pc:chgData name="Desai, Stuti (Document Accessibility Specialist)" userId="4466d87a-2609-4fc0-b808-d10f4f45e676" providerId="ADAL" clId="{BE51931C-BD92-47B1-A702-0AB3985559F3}" dt="2023-05-17T14:08:18.889" v="19" actId="962"/>
        <pc:sldMkLst>
          <pc:docMk/>
          <pc:sldMk cId="714300357" sldId="258"/>
        </pc:sldMkLst>
        <pc:picChg chg="mod">
          <ac:chgData name="Desai, Stuti (Document Accessibility Specialist)" userId="4466d87a-2609-4fc0-b808-d10f4f45e676" providerId="ADAL" clId="{BE51931C-BD92-47B1-A702-0AB3985559F3}" dt="2023-05-17T14:08:18.889" v="19" actId="962"/>
          <ac:picMkLst>
            <pc:docMk/>
            <pc:sldMk cId="714300357" sldId="258"/>
            <ac:picMk id="6" creationId="{00000000-0000-0000-0000-000000000000}"/>
          </ac:picMkLst>
        </pc:picChg>
      </pc:sldChg>
      <pc:sldChg chg="modSp mod">
        <pc:chgData name="Desai, Stuti (Document Accessibility Specialist)" userId="4466d87a-2609-4fc0-b808-d10f4f45e676" providerId="ADAL" clId="{BE51931C-BD92-47B1-A702-0AB3985559F3}" dt="2023-05-17T14:10:40.573" v="857" actId="962"/>
        <pc:sldMkLst>
          <pc:docMk/>
          <pc:sldMk cId="2793005989" sldId="266"/>
        </pc:sldMkLst>
        <pc:picChg chg="mod">
          <ac:chgData name="Desai, Stuti (Document Accessibility Specialist)" userId="4466d87a-2609-4fc0-b808-d10f4f45e676" providerId="ADAL" clId="{BE51931C-BD92-47B1-A702-0AB3985559F3}" dt="2023-05-17T14:10:40.573" v="857" actId="962"/>
          <ac:picMkLst>
            <pc:docMk/>
            <pc:sldMk cId="2793005989" sldId="266"/>
            <ac:picMk id="6" creationId="{00000000-0000-0000-0000-000000000000}"/>
          </ac:picMkLst>
        </pc:picChg>
        <pc:picChg chg="mod">
          <ac:chgData name="Desai, Stuti (Document Accessibility Specialist)" userId="4466d87a-2609-4fc0-b808-d10f4f45e676" providerId="ADAL" clId="{BE51931C-BD92-47B1-A702-0AB3985559F3}" dt="2023-05-17T14:09:22.030" v="315" actId="962"/>
          <ac:picMkLst>
            <pc:docMk/>
            <pc:sldMk cId="2793005989" sldId="266"/>
            <ac:picMk id="1026" creationId="{00000000-0000-0000-0000-000000000000}"/>
          </ac:picMkLst>
        </pc:picChg>
      </pc:sldChg>
      <pc:sldChg chg="modSp">
        <pc:chgData name="Desai, Stuti (Document Accessibility Specialist)" userId="4466d87a-2609-4fc0-b808-d10f4f45e676" providerId="ADAL" clId="{BE51931C-BD92-47B1-A702-0AB3985559F3}" dt="2023-05-17T14:16:38.400" v="2794" actId="962"/>
        <pc:sldMkLst>
          <pc:docMk/>
          <pc:sldMk cId="727207269" sldId="267"/>
        </pc:sldMkLst>
        <pc:picChg chg="mod">
          <ac:chgData name="Desai, Stuti (Document Accessibility Specialist)" userId="4466d87a-2609-4fc0-b808-d10f4f45e676" providerId="ADAL" clId="{BE51931C-BD92-47B1-A702-0AB3985559F3}" dt="2023-05-17T14:16:38.400" v="2794" actId="962"/>
          <ac:picMkLst>
            <pc:docMk/>
            <pc:sldMk cId="727207269" sldId="267"/>
            <ac:picMk id="1026" creationId="{00000000-0000-0000-0000-000000000000}"/>
          </ac:picMkLst>
        </pc:picChg>
      </pc:sldChg>
      <pc:sldChg chg="modSp mod">
        <pc:chgData name="Desai, Stuti (Document Accessibility Specialist)" userId="4466d87a-2609-4fc0-b808-d10f4f45e676" providerId="ADAL" clId="{BE51931C-BD92-47B1-A702-0AB3985559F3}" dt="2023-05-17T14:12:16.810" v="1368" actId="962"/>
        <pc:sldMkLst>
          <pc:docMk/>
          <pc:sldMk cId="3007485762" sldId="268"/>
        </pc:sldMkLst>
        <pc:picChg chg="mod">
          <ac:chgData name="Desai, Stuti (Document Accessibility Specialist)" userId="4466d87a-2609-4fc0-b808-d10f4f45e676" providerId="ADAL" clId="{BE51931C-BD92-47B1-A702-0AB3985559F3}" dt="2023-05-17T14:12:16.810" v="1368" actId="962"/>
          <ac:picMkLst>
            <pc:docMk/>
            <pc:sldMk cId="3007485762" sldId="268"/>
            <ac:picMk id="4" creationId="{00000000-0000-0000-0000-000000000000}"/>
          </ac:picMkLst>
        </pc:picChg>
        <pc:picChg chg="mod">
          <ac:chgData name="Desai, Stuti (Document Accessibility Specialist)" userId="4466d87a-2609-4fc0-b808-d10f4f45e676" providerId="ADAL" clId="{BE51931C-BD92-47B1-A702-0AB3985559F3}" dt="2023-05-17T14:10:53.695" v="858" actId="962"/>
          <ac:picMkLst>
            <pc:docMk/>
            <pc:sldMk cId="3007485762" sldId="268"/>
            <ac:picMk id="1026" creationId="{00000000-0000-0000-0000-000000000000}"/>
          </ac:picMkLst>
        </pc:picChg>
      </pc:sldChg>
      <pc:sldChg chg="modSp mod">
        <pc:chgData name="Desai, Stuti (Document Accessibility Specialist)" userId="4466d87a-2609-4fc0-b808-d10f4f45e676" providerId="ADAL" clId="{BE51931C-BD92-47B1-A702-0AB3985559F3}" dt="2023-05-17T14:15:37.778" v="2793" actId="962"/>
        <pc:sldMkLst>
          <pc:docMk/>
          <pc:sldMk cId="1007857927" sldId="269"/>
        </pc:sldMkLst>
        <pc:picChg chg="mod">
          <ac:chgData name="Desai, Stuti (Document Accessibility Specialist)" userId="4466d87a-2609-4fc0-b808-d10f4f45e676" providerId="ADAL" clId="{BE51931C-BD92-47B1-A702-0AB3985559F3}" dt="2023-05-17T14:15:37.778" v="2793" actId="962"/>
          <ac:picMkLst>
            <pc:docMk/>
            <pc:sldMk cId="1007857927" sldId="269"/>
            <ac:picMk id="5" creationId="{00000000-0000-0000-0000-000000000000}"/>
          </ac:picMkLst>
        </pc:picChg>
        <pc:picChg chg="mod">
          <ac:chgData name="Desai, Stuti (Document Accessibility Specialist)" userId="4466d87a-2609-4fc0-b808-d10f4f45e676" providerId="ADAL" clId="{BE51931C-BD92-47B1-A702-0AB3985559F3}" dt="2023-05-17T14:12:21.998" v="1369" actId="962"/>
          <ac:picMkLst>
            <pc:docMk/>
            <pc:sldMk cId="1007857927" sldId="269"/>
            <ac:picMk id="1026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9214F1-96CE-436B-B6CE-BB70BB22494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0B9FE9-1230-48C6-84E8-3B99547DC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6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AFCBA3-BBD2-E746-BC0A-5318CDA6FC7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244277-945F-E145-924A-E11AFC7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43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44277-945F-E145-924A-E11AFC7400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3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44277-945F-E145-924A-E11AFC7400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2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44277-945F-E145-924A-E11AFC7400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2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91C5A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4767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6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467" y="135463"/>
            <a:ext cx="7450666" cy="761998"/>
          </a:xfrm>
          <a:solidFill>
            <a:schemeClr val="bg1"/>
          </a:solidFill>
        </p:spPr>
        <p:txBody>
          <a:bodyPr/>
          <a:lstStyle>
            <a:lvl1pPr>
              <a:defRPr b="0">
                <a:solidFill>
                  <a:srgbClr val="747679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801055" y="6589811"/>
            <a:ext cx="3342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University Information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85374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3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3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3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4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0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2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6B01-A4E3-0140-8C78-4CD156F7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7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41" y="196052"/>
            <a:ext cx="577859" cy="6060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209F-8AA1-144E-B50B-E8F688D05E17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6B01-A4E3-0140-8C78-4CD156F733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012610"/>
            <a:ext cx="9144000" cy="274320"/>
          </a:xfrm>
          <a:prstGeom prst="rect">
            <a:avLst/>
          </a:prstGeom>
          <a:solidFill>
            <a:srgbClr val="091C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07678"/>
            <a:ext cx="9144000" cy="267840"/>
          </a:xfrm>
          <a:prstGeom prst="rect">
            <a:avLst/>
          </a:prstGeom>
          <a:solidFill>
            <a:srgbClr val="091C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801055" y="6589811"/>
            <a:ext cx="3342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University Information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4761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IT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All IT Staff Conference 3-12-14</a:t>
            </a:r>
          </a:p>
        </p:txBody>
      </p:sp>
      <p:pic>
        <p:nvPicPr>
          <p:cNvPr id="6" name="Picture 5" descr="UCONN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30" y="215646"/>
            <a:ext cx="2712720" cy="60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0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Portfolio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The Research Network Attached Storage is a scalable data storage facility that supports research activities of the faculty, graduate students, and research groups in academic units. It is accessible from Windows and Mac and has a subsidized allocation up to 15GB per individual and excess storage is charged at 57 cents per GB per month.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60" y="1329531"/>
            <a:ext cx="8594479" cy="475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57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842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Special thanks to:</a:t>
            </a:r>
          </a:p>
          <a:p>
            <a:pPr marL="457200" lvl="1" indent="0">
              <a:buNone/>
            </a:pPr>
            <a:r>
              <a:rPr lang="en-US" dirty="0"/>
              <a:t>Mindy Carpenter</a:t>
            </a:r>
          </a:p>
          <a:p>
            <a:pPr marL="457200" lvl="1" indent="0">
              <a:buNone/>
            </a:pPr>
            <a:r>
              <a:rPr lang="en-US" dirty="0"/>
              <a:t>Chris Cerrigione</a:t>
            </a:r>
          </a:p>
          <a:p>
            <a:pPr marL="457200" lvl="1" indent="0">
              <a:buNone/>
            </a:pPr>
            <a:r>
              <a:rPr lang="en-US" dirty="0"/>
              <a:t>Kristy Hughes</a:t>
            </a:r>
          </a:p>
          <a:p>
            <a:pPr marL="457200" lvl="1" indent="0">
              <a:buNone/>
            </a:pPr>
            <a:r>
              <a:rPr lang="en-US" dirty="0"/>
              <a:t>Michael Mundrane</a:t>
            </a:r>
          </a:p>
          <a:p>
            <a:pPr marL="457200" lvl="1" indent="0">
              <a:buNone/>
            </a:pPr>
            <a:r>
              <a:rPr lang="en-US" dirty="0"/>
              <a:t>Tim Williams </a:t>
            </a:r>
          </a:p>
          <a:p>
            <a:pPr marL="457200" lvl="1" indent="0">
              <a:buNone/>
            </a:pPr>
            <a:r>
              <a:rPr lang="en-US" dirty="0"/>
              <a:t>And Everyone in UITS who contributed!  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930" y="40213"/>
            <a:ext cx="682820" cy="9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207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657350"/>
            <a:ext cx="8229600" cy="4525963"/>
          </a:xfrm>
        </p:spPr>
        <p:txBody>
          <a:bodyPr/>
          <a:lstStyle/>
          <a:p>
            <a:r>
              <a:rPr lang="en-US" sz="3000" dirty="0"/>
              <a:t>Why would anybody talk about such a simple concept?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3000" dirty="0"/>
              <a:t>Why would anybody listen?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sz="3000" dirty="0"/>
              <a:t>Because it might not be as simple as we think!</a:t>
            </a:r>
          </a:p>
        </p:txBody>
      </p:sp>
    </p:spTree>
    <p:extLst>
      <p:ext uri="{BB962C8B-B14F-4D97-AF65-F5344CB8AC3E}">
        <p14:creationId xmlns:p14="http://schemas.microsoft.com/office/powerpoint/2010/main" val="347770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771650"/>
            <a:ext cx="8229600" cy="4525963"/>
          </a:xfrm>
        </p:spPr>
        <p:txBody>
          <a:bodyPr/>
          <a:lstStyle/>
          <a:p>
            <a:r>
              <a:rPr lang="en-US" sz="3000" dirty="0"/>
              <a:t>What is a service catalog?</a:t>
            </a:r>
          </a:p>
          <a:p>
            <a:endParaRPr lang="en-US" sz="3000" dirty="0"/>
          </a:p>
          <a:p>
            <a:r>
              <a:rPr lang="en-US" sz="3000" dirty="0"/>
              <a:t>What is a service?</a:t>
            </a:r>
          </a:p>
          <a:p>
            <a:endParaRPr lang="en-US" sz="3000" dirty="0"/>
          </a:p>
          <a:p>
            <a:r>
              <a:rPr lang="en-US" sz="3000" dirty="0"/>
              <a:t>What is a service manager?</a:t>
            </a:r>
          </a:p>
          <a:p>
            <a:endParaRPr lang="en-US" sz="3000" dirty="0"/>
          </a:p>
          <a:p>
            <a:r>
              <a:rPr lang="en-US" sz="3000" dirty="0"/>
              <a:t>What is service management?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4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Catalog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333" y="2085975"/>
            <a:ext cx="7620000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000" dirty="0"/>
              <a:t>A marketing tool that:</a:t>
            </a:r>
          </a:p>
          <a:p>
            <a:pPr marL="114300" indent="0">
              <a:buNone/>
            </a:pPr>
            <a:endParaRPr lang="en-US" sz="800" dirty="0"/>
          </a:p>
          <a:p>
            <a:pPr>
              <a:lnSpc>
                <a:spcPct val="150000"/>
              </a:lnSpc>
              <a:tabLst>
                <a:tab pos="4511675" algn="l"/>
              </a:tabLst>
            </a:pPr>
            <a:r>
              <a:rPr lang="en-US" sz="2800" dirty="0"/>
              <a:t>Accurately and simply describes a service.</a:t>
            </a:r>
          </a:p>
          <a:p>
            <a:pPr>
              <a:lnSpc>
                <a:spcPct val="150000"/>
              </a:lnSpc>
              <a:tabLst>
                <a:tab pos="4511675" algn="l"/>
              </a:tabLst>
            </a:pPr>
            <a:endParaRPr lang="en-US" sz="500" dirty="0"/>
          </a:p>
          <a:p>
            <a:pPr>
              <a:tabLst>
                <a:tab pos="4511675" algn="l"/>
              </a:tabLst>
            </a:pPr>
            <a:r>
              <a:rPr lang="en-US" sz="2800" dirty="0"/>
              <a:t>Effectively represents the relationship </a:t>
            </a:r>
            <a:r>
              <a:rPr lang="en-US" sz="2800"/>
              <a:t>between the </a:t>
            </a:r>
            <a:r>
              <a:rPr lang="en-US" sz="2800" dirty="0"/>
              <a:t>organization and its community.</a:t>
            </a:r>
          </a:p>
          <a:p>
            <a:pPr>
              <a:lnSpc>
                <a:spcPct val="150000"/>
              </a:lnSpc>
              <a:tabLst>
                <a:tab pos="4511675" algn="l"/>
              </a:tabLst>
            </a:pPr>
            <a:r>
              <a:rPr lang="en-US" sz="2800" dirty="0"/>
              <a:t>Provides clarity and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64983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47875"/>
            <a:ext cx="7620000" cy="5029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000" dirty="0"/>
              <a:t>A capability, feature or benefit that: </a:t>
            </a:r>
          </a:p>
          <a:p>
            <a:pPr marL="457200" lvl="1" indent="0">
              <a:buNone/>
            </a:pPr>
            <a:endParaRPr lang="en-US" sz="8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Balances competing considerations: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needs and interests of the community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abilities and resources of the organization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Is delivered: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B2B / B2C / C2C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403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467" y="240145"/>
            <a:ext cx="7450666" cy="657316"/>
          </a:xfrm>
        </p:spPr>
        <p:txBody>
          <a:bodyPr>
            <a:normAutofit fontScale="90000"/>
          </a:bodyPr>
          <a:lstStyle/>
          <a:p>
            <a:r>
              <a:rPr lang="en-US" dirty="0"/>
              <a:t>Service Manager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0792" y="1729512"/>
            <a:ext cx="76200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000" dirty="0"/>
              <a:t>Responsive individual and point of contact: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Authority to implement and evolve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Accountable for value and success</a:t>
            </a:r>
          </a:p>
        </p:txBody>
      </p:sp>
    </p:spTree>
    <p:extLst>
      <p:ext uri="{BB962C8B-B14F-4D97-AF65-F5344CB8AC3E}">
        <p14:creationId xmlns:p14="http://schemas.microsoft.com/office/powerpoint/2010/main" val="2623166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467" y="240145"/>
            <a:ext cx="7450666" cy="657316"/>
          </a:xfrm>
        </p:spPr>
        <p:txBody>
          <a:bodyPr>
            <a:normAutofit fontScale="90000"/>
          </a:bodyPr>
          <a:lstStyle/>
          <a:p>
            <a:r>
              <a:rPr lang="en-US" dirty="0"/>
              <a:t>Service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317" y="2013527"/>
            <a:ext cx="8229600" cy="4454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Activities and efforts to ensure effective and efficient transactions between three elements:</a:t>
            </a:r>
          </a:p>
          <a:p>
            <a:endParaRPr lang="en-US" sz="1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Delivery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Support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Consumption</a:t>
            </a:r>
          </a:p>
        </p:txBody>
      </p:sp>
    </p:spTree>
    <p:extLst>
      <p:ext uri="{BB962C8B-B14F-4D97-AF65-F5344CB8AC3E}">
        <p14:creationId xmlns:p14="http://schemas.microsoft.com/office/powerpoint/2010/main" val="155749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Portfolio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 descr="Service Portfolio Screenshot, which features all the different services including Personal Computing, Telecommunications, Teaching and Learning, Enterprise Infrastructure, Research, and Applications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0" y="1342612"/>
            <a:ext cx="7845630" cy="5058188"/>
          </a:xfrm>
        </p:spPr>
      </p:pic>
    </p:spTree>
    <p:extLst>
      <p:ext uri="{BB962C8B-B14F-4D97-AF65-F5344CB8AC3E}">
        <p14:creationId xmlns:p14="http://schemas.microsoft.com/office/powerpoint/2010/main" val="279300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Portfolio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Content Placeholder 3" descr="Emphasis on the research service in the portfolio. This service includes High Performance Computing, Research Network Attached Storage, and Vulnerability Assessment. 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58" y="1442243"/>
            <a:ext cx="7519084" cy="4525963"/>
          </a:xfrm>
        </p:spPr>
      </p:pic>
    </p:spTree>
    <p:extLst>
      <p:ext uri="{BB962C8B-B14F-4D97-AF65-F5344CB8AC3E}">
        <p14:creationId xmlns:p14="http://schemas.microsoft.com/office/powerpoint/2010/main" val="3007485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6428604F8E664388193096EA1232A0" ma:contentTypeVersion="11" ma:contentTypeDescription="Create a new document." ma:contentTypeScope="" ma:versionID="6675100bffdc880fa50666c10fae4684">
  <xsd:schema xmlns:xsd="http://www.w3.org/2001/XMLSchema" xmlns:xs="http://www.w3.org/2001/XMLSchema" xmlns:p="http://schemas.microsoft.com/office/2006/metadata/properties" xmlns:ns2="266d7378-0306-4a5c-8704-20bf57ad8ebb" xmlns:ns3="e16f6b68-41ff-40c7-9c8c-25b495cbb78a" targetNamespace="http://schemas.microsoft.com/office/2006/metadata/properties" ma:root="true" ma:fieldsID="1908526212f68361f2375f4185336654" ns2:_="" ns3:_="">
    <xsd:import namespace="266d7378-0306-4a5c-8704-20bf57ad8ebb"/>
    <xsd:import namespace="e16f6b68-41ff-40c7-9c8c-25b495cbb7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d7378-0306-4a5c-8704-20bf57ad8e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e6962ab-0744-46a3-9e0f-3fe952fbdf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f6b68-41ff-40c7-9c8c-25b495cbb78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b5e6ac8-0fc1-4703-9739-312a9c8d8fc8}" ma:internalName="TaxCatchAll" ma:showField="CatchAllData" ma:web="e16f6b68-41ff-40c7-9c8c-25b495cbb7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6f6b68-41ff-40c7-9c8c-25b495cbb78a" xsi:nil="true"/>
    <lcf76f155ced4ddcb4097134ff3c332f xmlns="266d7378-0306-4a5c-8704-20bf57ad8eb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B9E087-FF6D-4F7C-819F-E9549668C5D4}"/>
</file>

<file path=customXml/itemProps2.xml><?xml version="1.0" encoding="utf-8"?>
<ds:datastoreItem xmlns:ds="http://schemas.openxmlformats.org/officeDocument/2006/customXml" ds:itemID="{3ABC48EC-7D83-4D89-BE91-755C0D92EF3B}"/>
</file>

<file path=customXml/itemProps3.xml><?xml version="1.0" encoding="utf-8"?>
<ds:datastoreItem xmlns:ds="http://schemas.openxmlformats.org/officeDocument/2006/customXml" ds:itemID="{596A20C0-6C1E-4732-AA8D-3E141F538FB3}"/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191</Words>
  <Application>Microsoft Office PowerPoint</Application>
  <PresentationFormat>On-screen Show (4:3)</PresentationFormat>
  <Paragraphs>55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IT Services</vt:lpstr>
      <vt:lpstr>Introduction</vt:lpstr>
      <vt:lpstr>Key Questions</vt:lpstr>
      <vt:lpstr>Service Catalog </vt:lpstr>
      <vt:lpstr>Service</vt:lpstr>
      <vt:lpstr>Service Manager</vt:lpstr>
      <vt:lpstr>Service Management</vt:lpstr>
      <vt:lpstr>Service Portfolio</vt:lpstr>
      <vt:lpstr>Service Portfolio</vt:lpstr>
      <vt:lpstr>Service Portfolio</vt:lpstr>
      <vt:lpstr>Questions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Services</dc:title>
  <dc:creator>Michael Mundrane</dc:creator>
  <cp:lastModifiedBy>Desai, Stuti (Document Accessibility Specialist)</cp:lastModifiedBy>
  <cp:revision>61</cp:revision>
  <cp:lastPrinted>2014-03-11T14:03:07Z</cp:lastPrinted>
  <dcterms:created xsi:type="dcterms:W3CDTF">2014-03-10T15:50:37Z</dcterms:created>
  <dcterms:modified xsi:type="dcterms:W3CDTF">2023-05-17T14:18:48Z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0x010100636428604F8E664388193096EA1232A0</vt:lpwstr>
  </property>
</Properties>
</file>