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1" r:id="rId1"/>
  </p:sldMasterIdLst>
  <p:notesMasterIdLst>
    <p:notesMasterId r:id="rId20"/>
  </p:notesMasterIdLst>
  <p:handoutMasterIdLst>
    <p:handoutMasterId r:id="rId21"/>
  </p:handoutMasterIdLst>
  <p:sldIdLst>
    <p:sldId id="258" r:id="rId2"/>
    <p:sldId id="271" r:id="rId3"/>
    <p:sldId id="265" r:id="rId4"/>
    <p:sldId id="269" r:id="rId5"/>
    <p:sldId id="266" r:id="rId6"/>
    <p:sldId id="267" r:id="rId7"/>
    <p:sldId id="275" r:id="rId8"/>
    <p:sldId id="278" r:id="rId9"/>
    <p:sldId id="277" r:id="rId10"/>
    <p:sldId id="281" r:id="rId11"/>
    <p:sldId id="279" r:id="rId12"/>
    <p:sldId id="280" r:id="rId13"/>
    <p:sldId id="282" r:id="rId14"/>
    <p:sldId id="270" r:id="rId15"/>
    <p:sldId id="261" r:id="rId16"/>
    <p:sldId id="283" r:id="rId17"/>
    <p:sldId id="276" r:id="rId18"/>
    <p:sldId id="260"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BFC9DC-98AA-3947-9C0D-E002EF958776}">
          <p14:sldIdLst>
            <p14:sldId id="258"/>
            <p14:sldId id="271"/>
            <p14:sldId id="265"/>
            <p14:sldId id="269"/>
            <p14:sldId id="266"/>
            <p14:sldId id="267"/>
            <p14:sldId id="275"/>
            <p14:sldId id="278"/>
            <p14:sldId id="277"/>
            <p14:sldId id="281"/>
            <p14:sldId id="279"/>
            <p14:sldId id="280"/>
            <p14:sldId id="282"/>
            <p14:sldId id="270"/>
            <p14:sldId id="261"/>
            <p14:sldId id="283"/>
            <p14:sldId id="276"/>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C5A"/>
    <a:srgbClr val="000E2F"/>
    <a:srgbClr val="747679"/>
    <a:srgbClr val="7C87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88978-C5CC-45F7-BCEC-57C1D85DDEA1}" v="262" dt="2023-05-17T17:49:19.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5" autoAdjust="0"/>
    <p:restoredTop sz="86371" autoAdjust="0"/>
  </p:normalViewPr>
  <p:slideViewPr>
    <p:cSldViewPr snapToGrid="0" snapToObjects="1">
      <p:cViewPr varScale="1">
        <p:scale>
          <a:sx n="98" d="100"/>
          <a:sy n="98" d="100"/>
        </p:scale>
        <p:origin x="26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6" d="100"/>
          <a:sy n="86" d="100"/>
        </p:scale>
        <p:origin x="35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ai, Stuti (Document Accessibility Specialist)" userId="4466d87a-2609-4fc0-b808-d10f4f45e676" providerId="ADAL" clId="{2FD88978-C5CC-45F7-BCEC-57C1D85DDEA1}"/>
    <pc:docChg chg="modSld">
      <pc:chgData name="Desai, Stuti (Document Accessibility Specialist)" userId="4466d87a-2609-4fc0-b808-d10f4f45e676" providerId="ADAL" clId="{2FD88978-C5CC-45F7-BCEC-57C1D85DDEA1}" dt="2023-05-17T17:48:36.155" v="5870" actId="13244"/>
      <pc:docMkLst>
        <pc:docMk/>
      </pc:docMkLst>
      <pc:sldChg chg="modSp mod">
        <pc:chgData name="Desai, Stuti (Document Accessibility Specialist)" userId="4466d87a-2609-4fc0-b808-d10f4f45e676" providerId="ADAL" clId="{2FD88978-C5CC-45F7-BCEC-57C1D85DDEA1}" dt="2023-05-17T17:47:57.034" v="5825" actId="13244"/>
        <pc:sldMkLst>
          <pc:docMk/>
          <pc:sldMk cId="274378230" sldId="260"/>
        </pc:sldMkLst>
        <pc:spChg chg="ord">
          <ac:chgData name="Desai, Stuti (Document Accessibility Specialist)" userId="4466d87a-2609-4fc0-b808-d10f4f45e676" providerId="ADAL" clId="{2FD88978-C5CC-45F7-BCEC-57C1D85DDEA1}" dt="2023-05-17T17:47:57.034" v="5825" actId="13244"/>
          <ac:spMkLst>
            <pc:docMk/>
            <pc:sldMk cId="274378230" sldId="260"/>
            <ac:spMk id="3" creationId="{00000000-0000-0000-0000-000000000000}"/>
          </ac:spMkLst>
        </pc:spChg>
      </pc:sldChg>
      <pc:sldChg chg="modSp mod">
        <pc:chgData name="Desai, Stuti (Document Accessibility Specialist)" userId="4466d87a-2609-4fc0-b808-d10f4f45e676" providerId="ADAL" clId="{2FD88978-C5CC-45F7-BCEC-57C1D85DDEA1}" dt="2023-05-17T17:47:33.700" v="5822" actId="13244"/>
        <pc:sldMkLst>
          <pc:docMk/>
          <pc:sldMk cId="3066222240" sldId="261"/>
        </pc:sldMkLst>
        <pc:spChg chg="ord">
          <ac:chgData name="Desai, Stuti (Document Accessibility Specialist)" userId="4466d87a-2609-4fc0-b808-d10f4f45e676" providerId="ADAL" clId="{2FD88978-C5CC-45F7-BCEC-57C1D85DDEA1}" dt="2023-05-17T17:47:33.700" v="5822" actId="13244"/>
          <ac:spMkLst>
            <pc:docMk/>
            <pc:sldMk cId="3066222240" sldId="261"/>
            <ac:spMk id="3" creationId="{00000000-0000-0000-0000-000000000000}"/>
          </ac:spMkLst>
        </pc:spChg>
      </pc:sldChg>
      <pc:sldChg chg="modSp mod">
        <pc:chgData name="Desai, Stuti (Document Accessibility Specialist)" userId="4466d87a-2609-4fc0-b808-d10f4f45e676" providerId="ADAL" clId="{2FD88978-C5CC-45F7-BCEC-57C1D85DDEA1}" dt="2023-05-17T17:47:02.103" v="5816" actId="13244"/>
        <pc:sldMkLst>
          <pc:docMk/>
          <pc:sldMk cId="2674652281" sldId="265"/>
        </pc:sldMkLst>
        <pc:spChg chg="ord">
          <ac:chgData name="Desai, Stuti (Document Accessibility Specialist)" userId="4466d87a-2609-4fc0-b808-d10f4f45e676" providerId="ADAL" clId="{2FD88978-C5CC-45F7-BCEC-57C1D85DDEA1}" dt="2023-05-17T17:47:02.103" v="5816" actId="13244"/>
          <ac:spMkLst>
            <pc:docMk/>
            <pc:sldMk cId="2674652281" sldId="265"/>
            <ac:spMk id="3" creationId="{2C03D15E-1360-BAA4-35D7-B56BBAAE3549}"/>
          </ac:spMkLst>
        </pc:spChg>
      </pc:sldChg>
      <pc:sldChg chg="modSp mod">
        <pc:chgData name="Desai, Stuti (Document Accessibility Specialist)" userId="4466d87a-2609-4fc0-b808-d10f4f45e676" providerId="ADAL" clId="{2FD88978-C5CC-45F7-BCEC-57C1D85DDEA1}" dt="2023-05-17T17:47:08.888" v="5818" actId="13244"/>
        <pc:sldMkLst>
          <pc:docMk/>
          <pc:sldMk cId="229364154" sldId="266"/>
        </pc:sldMkLst>
        <pc:spChg chg="ord">
          <ac:chgData name="Desai, Stuti (Document Accessibility Specialist)" userId="4466d87a-2609-4fc0-b808-d10f4f45e676" providerId="ADAL" clId="{2FD88978-C5CC-45F7-BCEC-57C1D85DDEA1}" dt="2023-05-17T17:47:08.888" v="5818" actId="13244"/>
          <ac:spMkLst>
            <pc:docMk/>
            <pc:sldMk cId="229364154" sldId="266"/>
            <ac:spMk id="3" creationId="{640BB374-92BA-836A-4573-2E3474CE279C}"/>
          </ac:spMkLst>
        </pc:spChg>
      </pc:sldChg>
      <pc:sldChg chg="modSp mod">
        <pc:chgData name="Desai, Stuti (Document Accessibility Specialist)" userId="4466d87a-2609-4fc0-b808-d10f4f45e676" providerId="ADAL" clId="{2FD88978-C5CC-45F7-BCEC-57C1D85DDEA1}" dt="2023-05-17T17:47:12.186" v="5819" actId="13244"/>
        <pc:sldMkLst>
          <pc:docMk/>
          <pc:sldMk cId="2490436080" sldId="267"/>
        </pc:sldMkLst>
        <pc:spChg chg="ord">
          <ac:chgData name="Desai, Stuti (Document Accessibility Specialist)" userId="4466d87a-2609-4fc0-b808-d10f4f45e676" providerId="ADAL" clId="{2FD88978-C5CC-45F7-BCEC-57C1D85DDEA1}" dt="2023-05-17T17:47:12.186" v="5819" actId="13244"/>
          <ac:spMkLst>
            <pc:docMk/>
            <pc:sldMk cId="2490436080" sldId="267"/>
            <ac:spMk id="3" creationId="{09B854F4-2412-D995-E763-218DE03FE326}"/>
          </ac:spMkLst>
        </pc:spChg>
      </pc:sldChg>
      <pc:sldChg chg="modSp mod">
        <pc:chgData name="Desai, Stuti (Document Accessibility Specialist)" userId="4466d87a-2609-4fc0-b808-d10f4f45e676" providerId="ADAL" clId="{2FD88978-C5CC-45F7-BCEC-57C1D85DDEA1}" dt="2023-05-17T17:47:05.191" v="5817" actId="13244"/>
        <pc:sldMkLst>
          <pc:docMk/>
          <pc:sldMk cId="2538717744" sldId="269"/>
        </pc:sldMkLst>
        <pc:spChg chg="ord">
          <ac:chgData name="Desai, Stuti (Document Accessibility Specialist)" userId="4466d87a-2609-4fc0-b808-d10f4f45e676" providerId="ADAL" clId="{2FD88978-C5CC-45F7-BCEC-57C1D85DDEA1}" dt="2023-05-17T17:47:05.191" v="5817" actId="13244"/>
          <ac:spMkLst>
            <pc:docMk/>
            <pc:sldMk cId="2538717744" sldId="269"/>
            <ac:spMk id="3" creationId="{2C03D15E-1360-BAA4-35D7-B56BBAAE3549}"/>
          </ac:spMkLst>
        </pc:spChg>
      </pc:sldChg>
      <pc:sldChg chg="modSp">
        <pc:chgData name="Desai, Stuti (Document Accessibility Specialist)" userId="4466d87a-2609-4fc0-b808-d10f4f45e676" providerId="ADAL" clId="{2FD88978-C5CC-45F7-BCEC-57C1D85DDEA1}" dt="2023-05-17T17:39:30.745" v="3559" actId="962"/>
        <pc:sldMkLst>
          <pc:docMk/>
          <pc:sldMk cId="2289552334" sldId="270"/>
        </pc:sldMkLst>
        <pc:picChg chg="mod">
          <ac:chgData name="Desai, Stuti (Document Accessibility Specialist)" userId="4466d87a-2609-4fc0-b808-d10f4f45e676" providerId="ADAL" clId="{2FD88978-C5CC-45F7-BCEC-57C1D85DDEA1}" dt="2023-05-17T17:39:30.745" v="3559" actId="962"/>
          <ac:picMkLst>
            <pc:docMk/>
            <pc:sldMk cId="2289552334" sldId="270"/>
            <ac:picMk id="1028" creationId="{F278CCB0-EDEF-64E1-6643-BECDA8E4208D}"/>
          </ac:picMkLst>
        </pc:picChg>
      </pc:sldChg>
      <pc:sldChg chg="modSp mod">
        <pc:chgData name="Desai, Stuti (Document Accessibility Specialist)" userId="4466d87a-2609-4fc0-b808-d10f4f45e676" providerId="ADAL" clId="{2FD88978-C5CC-45F7-BCEC-57C1D85DDEA1}" dt="2023-05-17T17:46:56.449" v="5815" actId="13244"/>
        <pc:sldMkLst>
          <pc:docMk/>
          <pc:sldMk cId="4168978573" sldId="271"/>
        </pc:sldMkLst>
        <pc:spChg chg="ord">
          <ac:chgData name="Desai, Stuti (Document Accessibility Specialist)" userId="4466d87a-2609-4fc0-b808-d10f4f45e676" providerId="ADAL" clId="{2FD88978-C5CC-45F7-BCEC-57C1D85DDEA1}" dt="2023-05-17T17:46:56.449" v="5815" actId="13244"/>
          <ac:spMkLst>
            <pc:docMk/>
            <pc:sldMk cId="4168978573" sldId="271"/>
            <ac:spMk id="3" creationId="{BA5AABCB-53D3-B8BB-7409-B2F4E6C2D95E}"/>
          </ac:spMkLst>
        </pc:spChg>
      </pc:sldChg>
      <pc:sldChg chg="modSp mod">
        <pc:chgData name="Desai, Stuti (Document Accessibility Specialist)" userId="4466d87a-2609-4fc0-b808-d10f4f45e676" providerId="ADAL" clId="{2FD88978-C5CC-45F7-BCEC-57C1D85DDEA1}" dt="2023-05-17T17:31:32.912" v="657" actId="962"/>
        <pc:sldMkLst>
          <pc:docMk/>
          <pc:sldMk cId="3529789244" sldId="275"/>
        </pc:sldMkLst>
        <pc:picChg chg="mod">
          <ac:chgData name="Desai, Stuti (Document Accessibility Specialist)" userId="4466d87a-2609-4fc0-b808-d10f4f45e676" providerId="ADAL" clId="{2FD88978-C5CC-45F7-BCEC-57C1D85DDEA1}" dt="2023-05-17T17:31:32.912" v="657" actId="962"/>
          <ac:picMkLst>
            <pc:docMk/>
            <pc:sldMk cId="3529789244" sldId="275"/>
            <ac:picMk id="4" creationId="{D0103D5F-D31E-0491-89DE-FC949615D8C8}"/>
          </ac:picMkLst>
        </pc:picChg>
      </pc:sldChg>
      <pc:sldChg chg="addSp delSp modSp mod">
        <pc:chgData name="Desai, Stuti (Document Accessibility Specialist)" userId="4466d87a-2609-4fc0-b808-d10f4f45e676" providerId="ADAL" clId="{2FD88978-C5CC-45F7-BCEC-57C1D85DDEA1}" dt="2023-05-17T17:48:36.155" v="5870" actId="13244"/>
        <pc:sldMkLst>
          <pc:docMk/>
          <pc:sldMk cId="3571886534" sldId="276"/>
        </pc:sldMkLst>
        <pc:spChg chg="add mod">
          <ac:chgData name="Desai, Stuti (Document Accessibility Specialist)" userId="4466d87a-2609-4fc0-b808-d10f4f45e676" providerId="ADAL" clId="{2FD88978-C5CC-45F7-BCEC-57C1D85DDEA1}" dt="2023-05-17T17:48:36.155" v="5870" actId="13244"/>
          <ac:spMkLst>
            <pc:docMk/>
            <pc:sldMk cId="3571886534" sldId="276"/>
            <ac:spMk id="2" creationId="{61C5DDC2-F2F0-9DBC-8826-EE592EEC5E12}"/>
          </ac:spMkLst>
        </pc:spChg>
        <pc:spChg chg="del ord">
          <ac:chgData name="Desai, Stuti (Document Accessibility Specialist)" userId="4466d87a-2609-4fc0-b808-d10f4f45e676" providerId="ADAL" clId="{2FD88978-C5CC-45F7-BCEC-57C1D85DDEA1}" dt="2023-05-17T17:48:06.655" v="5826" actId="478"/>
          <ac:spMkLst>
            <pc:docMk/>
            <pc:sldMk cId="3571886534" sldId="276"/>
            <ac:spMk id="5" creationId="{130B5B17-A860-1F25-0B44-3D18251781D1}"/>
          </ac:spMkLst>
        </pc:spChg>
        <pc:picChg chg="mod">
          <ac:chgData name="Desai, Stuti (Document Accessibility Specialist)" userId="4466d87a-2609-4fc0-b808-d10f4f45e676" providerId="ADAL" clId="{2FD88978-C5CC-45F7-BCEC-57C1D85DDEA1}" dt="2023-05-17T17:42:33.246" v="4369" actId="962"/>
          <ac:picMkLst>
            <pc:docMk/>
            <pc:sldMk cId="3571886534" sldId="276"/>
            <ac:picMk id="4" creationId="{8590B46D-D24E-7901-6A68-32E7EE19C39A}"/>
          </ac:picMkLst>
        </pc:picChg>
        <pc:picChg chg="mod">
          <ac:chgData name="Desai, Stuti (Document Accessibility Specialist)" userId="4466d87a-2609-4fc0-b808-d10f4f45e676" providerId="ADAL" clId="{2FD88978-C5CC-45F7-BCEC-57C1D85DDEA1}" dt="2023-05-17T17:46:01.658" v="5813" actId="962"/>
          <ac:picMkLst>
            <pc:docMk/>
            <pc:sldMk cId="3571886534" sldId="276"/>
            <ac:picMk id="7" creationId="{152B8518-033C-E1C3-486C-F2F6F902DBB2}"/>
          </ac:picMkLst>
        </pc:picChg>
      </pc:sldChg>
      <pc:sldChg chg="modSp mod">
        <pc:chgData name="Desai, Stuti (Document Accessibility Specialist)" userId="4466d87a-2609-4fc0-b808-d10f4f45e676" providerId="ADAL" clId="{2FD88978-C5CC-45F7-BCEC-57C1D85DDEA1}" dt="2023-05-17T17:33:58.441" v="1443" actId="962"/>
        <pc:sldMkLst>
          <pc:docMk/>
          <pc:sldMk cId="3298976514" sldId="277"/>
        </pc:sldMkLst>
        <pc:picChg chg="mod">
          <ac:chgData name="Desai, Stuti (Document Accessibility Specialist)" userId="4466d87a-2609-4fc0-b808-d10f4f45e676" providerId="ADAL" clId="{2FD88978-C5CC-45F7-BCEC-57C1D85DDEA1}" dt="2023-05-17T17:33:58.441" v="1443" actId="962"/>
          <ac:picMkLst>
            <pc:docMk/>
            <pc:sldMk cId="3298976514" sldId="277"/>
            <ac:picMk id="7" creationId="{6AC8EB91-47D8-B6DF-ADF1-DD716E4B5488}"/>
          </ac:picMkLst>
        </pc:picChg>
      </pc:sldChg>
      <pc:sldChg chg="modSp mod">
        <pc:chgData name="Desai, Stuti (Document Accessibility Specialist)" userId="4466d87a-2609-4fc0-b808-d10f4f45e676" providerId="ADAL" clId="{2FD88978-C5CC-45F7-BCEC-57C1D85DDEA1}" dt="2023-05-17T17:47:18.426" v="5820" actId="13244"/>
        <pc:sldMkLst>
          <pc:docMk/>
          <pc:sldMk cId="987937288" sldId="278"/>
        </pc:sldMkLst>
        <pc:spChg chg="ord">
          <ac:chgData name="Desai, Stuti (Document Accessibility Specialist)" userId="4466d87a-2609-4fc0-b808-d10f4f45e676" providerId="ADAL" clId="{2FD88978-C5CC-45F7-BCEC-57C1D85DDEA1}" dt="2023-05-17T17:47:18.426" v="5820" actId="13244"/>
          <ac:spMkLst>
            <pc:docMk/>
            <pc:sldMk cId="987937288" sldId="278"/>
            <ac:spMk id="3" creationId="{09B854F4-2412-D995-E763-218DE03FE326}"/>
          </ac:spMkLst>
        </pc:spChg>
      </pc:sldChg>
      <pc:sldChg chg="modSp mod">
        <pc:chgData name="Desai, Stuti (Document Accessibility Specialist)" userId="4466d87a-2609-4fc0-b808-d10f4f45e676" providerId="ADAL" clId="{2FD88978-C5CC-45F7-BCEC-57C1D85DDEA1}" dt="2023-05-17T17:37:11.179" v="2581" actId="962"/>
        <pc:sldMkLst>
          <pc:docMk/>
          <pc:sldMk cId="3666881296" sldId="279"/>
        </pc:sldMkLst>
        <pc:picChg chg="mod">
          <ac:chgData name="Desai, Stuti (Document Accessibility Specialist)" userId="4466d87a-2609-4fc0-b808-d10f4f45e676" providerId="ADAL" clId="{2FD88978-C5CC-45F7-BCEC-57C1D85DDEA1}" dt="2023-05-17T17:37:11.179" v="2581" actId="962"/>
          <ac:picMkLst>
            <pc:docMk/>
            <pc:sldMk cId="3666881296" sldId="279"/>
            <ac:picMk id="6" creationId="{D08F34AB-47AF-521D-4EC5-71D4C582B89F}"/>
          </ac:picMkLst>
        </pc:picChg>
      </pc:sldChg>
      <pc:sldChg chg="modSp mod">
        <pc:chgData name="Desai, Stuti (Document Accessibility Specialist)" userId="4466d87a-2609-4fc0-b808-d10f4f45e676" providerId="ADAL" clId="{2FD88978-C5CC-45F7-BCEC-57C1D85DDEA1}" dt="2023-05-17T17:38:48.979" v="3343" actId="962"/>
        <pc:sldMkLst>
          <pc:docMk/>
          <pc:sldMk cId="2139494324" sldId="280"/>
        </pc:sldMkLst>
        <pc:picChg chg="mod">
          <ac:chgData name="Desai, Stuti (Document Accessibility Specialist)" userId="4466d87a-2609-4fc0-b808-d10f4f45e676" providerId="ADAL" clId="{2FD88978-C5CC-45F7-BCEC-57C1D85DDEA1}" dt="2023-05-17T17:38:48.979" v="3343" actId="962"/>
          <ac:picMkLst>
            <pc:docMk/>
            <pc:sldMk cId="2139494324" sldId="280"/>
            <ac:picMk id="5" creationId="{FB3059B0-A0A9-CDF8-C215-76AAEFBA37AD}"/>
          </ac:picMkLst>
        </pc:picChg>
      </pc:sldChg>
      <pc:sldChg chg="modSp mod">
        <pc:chgData name="Desai, Stuti (Document Accessibility Specialist)" userId="4466d87a-2609-4fc0-b808-d10f4f45e676" providerId="ADAL" clId="{2FD88978-C5CC-45F7-BCEC-57C1D85DDEA1}" dt="2023-05-17T17:35:58.563" v="2153" actId="962"/>
        <pc:sldMkLst>
          <pc:docMk/>
          <pc:sldMk cId="3541978873" sldId="281"/>
        </pc:sldMkLst>
        <pc:picChg chg="mod">
          <ac:chgData name="Desai, Stuti (Document Accessibility Specialist)" userId="4466d87a-2609-4fc0-b808-d10f4f45e676" providerId="ADAL" clId="{2FD88978-C5CC-45F7-BCEC-57C1D85DDEA1}" dt="2023-05-17T17:35:58.563" v="2153" actId="962"/>
          <ac:picMkLst>
            <pc:docMk/>
            <pc:sldMk cId="3541978873" sldId="281"/>
            <ac:picMk id="5" creationId="{14B1D090-9342-86B2-E68C-46789618A287}"/>
          </ac:picMkLst>
        </pc:picChg>
      </pc:sldChg>
      <pc:sldChg chg="modSp mod">
        <pc:chgData name="Desai, Stuti (Document Accessibility Specialist)" userId="4466d87a-2609-4fc0-b808-d10f4f45e676" providerId="ADAL" clId="{2FD88978-C5CC-45F7-BCEC-57C1D85DDEA1}" dt="2023-05-17T17:47:27.795" v="5821" actId="13244"/>
        <pc:sldMkLst>
          <pc:docMk/>
          <pc:sldMk cId="2074139182" sldId="282"/>
        </pc:sldMkLst>
        <pc:spChg chg="ord">
          <ac:chgData name="Desai, Stuti (Document Accessibility Specialist)" userId="4466d87a-2609-4fc0-b808-d10f4f45e676" providerId="ADAL" clId="{2FD88978-C5CC-45F7-BCEC-57C1D85DDEA1}" dt="2023-05-17T17:47:27.795" v="5821" actId="13244"/>
          <ac:spMkLst>
            <pc:docMk/>
            <pc:sldMk cId="2074139182" sldId="282"/>
            <ac:spMk id="3" creationId="{09B854F4-2412-D995-E763-218DE03FE326}"/>
          </ac:spMkLst>
        </pc:spChg>
      </pc:sldChg>
      <pc:sldChg chg="modSp mod">
        <pc:chgData name="Desai, Stuti (Document Accessibility Specialist)" userId="4466d87a-2609-4fc0-b808-d10f4f45e676" providerId="ADAL" clId="{2FD88978-C5CC-45F7-BCEC-57C1D85DDEA1}" dt="2023-05-17T17:47:37.345" v="5823" actId="13244"/>
        <pc:sldMkLst>
          <pc:docMk/>
          <pc:sldMk cId="1788468339" sldId="283"/>
        </pc:sldMkLst>
        <pc:spChg chg="ord">
          <ac:chgData name="Desai, Stuti (Document Accessibility Specialist)" userId="4466d87a-2609-4fc0-b808-d10f4f45e676" providerId="ADAL" clId="{2FD88978-C5CC-45F7-BCEC-57C1D85DDEA1}" dt="2023-05-17T17:47:37.345" v="5823" actId="13244"/>
          <ac:spMkLst>
            <pc:docMk/>
            <pc:sldMk cId="1788468339" sldId="283"/>
            <ac:spMk id="12" creationId="{C7C0AD0D-0827-DFDC-36AD-33F359A6586A}"/>
          </ac:spMkLst>
        </pc:spChg>
        <pc:picChg chg="mod">
          <ac:chgData name="Desai, Stuti (Document Accessibility Specialist)" userId="4466d87a-2609-4fc0-b808-d10f4f45e676" providerId="ADAL" clId="{2FD88978-C5CC-45F7-BCEC-57C1D85DDEA1}" dt="2023-05-17T17:46:33.359" v="5814" actId="962"/>
          <ac:picMkLst>
            <pc:docMk/>
            <pc:sldMk cId="1788468339" sldId="283"/>
            <ac:picMk id="5" creationId="{EA86E23A-A4A0-1343-10E4-4285461A956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0B9FE9-1230-48C6-84E8-3B99547DC85C}" type="slidenum">
              <a:rPr lang="en-US" smtClean="0"/>
              <a:t>‹#›</a:t>
            </a:fld>
            <a:endParaRPr lang="en-US"/>
          </a:p>
        </p:txBody>
      </p:sp>
    </p:spTree>
    <p:extLst>
      <p:ext uri="{BB962C8B-B14F-4D97-AF65-F5344CB8AC3E}">
        <p14:creationId xmlns:p14="http://schemas.microsoft.com/office/powerpoint/2010/main" val="3432367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AFCBA3-BBD2-E746-BC0A-5318CDA6FC73}" type="datetimeFigureOut">
              <a:rPr lang="en-US" smtClean="0"/>
              <a:t>5/17/2023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244277-945F-E145-924A-E11AFC7400D9}" type="slidenum">
              <a:rPr lang="en-US" smtClean="0"/>
              <a:t>‹#›</a:t>
            </a:fld>
            <a:endParaRPr lang="en-US"/>
          </a:p>
        </p:txBody>
      </p:sp>
    </p:spTree>
    <p:extLst>
      <p:ext uri="{BB962C8B-B14F-4D97-AF65-F5344CB8AC3E}">
        <p14:creationId xmlns:p14="http://schemas.microsoft.com/office/powerpoint/2010/main" val="37301432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Lynchburg_Colleg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222A35"/>
                </a:solidFill>
                <a:effectLst/>
                <a:latin typeface="Segoe UI" panose="020B0502040204020203" pitchFamily="34" charset="0"/>
              </a:rPr>
              <a:t>Good morning! </a:t>
            </a:r>
          </a:p>
          <a:p>
            <a:pPr marL="0" marR="0">
              <a:spcBef>
                <a:spcPts val="0"/>
              </a:spcBef>
              <a:spcAft>
                <a:spcPts val="0"/>
              </a:spcAft>
            </a:pPr>
            <a:r>
              <a:rPr lang="en-US" sz="1800" dirty="0">
                <a:solidFill>
                  <a:srgbClr val="222A35"/>
                </a:solidFill>
                <a:effectLst/>
                <a:latin typeface="Segoe UI" panose="020B0502040204020203" pitchFamily="34" charset="0"/>
              </a:rPr>
              <a:t>My name is Mick Stevens and I work with a great team in the Project Management Office (the PMO). You may have heard of them.</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My intention today is to give you a peek into the Quality Assurance piece of the group (as it pertains to our projects). I think everyone can benefit from a better understanding of QA in a project. After all, you'll probably be in one, if you're not already.</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When I first started at UConn, 3 questions came to mind about quality assurance. And since then, almost everything I've done has been an attempt to answer those questions. I think you will find it useful. The 3 questions?</a:t>
            </a:r>
          </a:p>
          <a:p>
            <a:pPr marL="0" marR="0">
              <a:spcBef>
                <a:spcPts val="0"/>
              </a:spcBef>
              <a:spcAft>
                <a:spcPts val="0"/>
              </a:spcAft>
            </a:pPr>
            <a:endParaRPr lang="en-US" sz="1800" dirty="0">
              <a:solidFill>
                <a:srgbClr val="222A35"/>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0</a:t>
            </a:fld>
            <a:endParaRPr lang="en-US"/>
          </a:p>
        </p:txBody>
      </p:sp>
    </p:spTree>
    <p:extLst>
      <p:ext uri="{BB962C8B-B14F-4D97-AF65-F5344CB8AC3E}">
        <p14:creationId xmlns:p14="http://schemas.microsoft.com/office/powerpoint/2010/main" val="309994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2E75B5"/>
                </a:solidFill>
                <a:effectLst/>
                <a:latin typeface="Calibri" panose="020F0502020204030204" pitchFamily="34" charset="0"/>
              </a:rPr>
              <a:t>Here's the upper right quadrant</a:t>
            </a:r>
          </a:p>
          <a:p>
            <a:pPr marL="0" marR="0">
              <a:spcBef>
                <a:spcPts val="0"/>
              </a:spcBef>
              <a:spcAft>
                <a:spcPts val="0"/>
              </a:spcAft>
            </a:pPr>
            <a:r>
              <a:rPr lang="en-US" sz="1800" dirty="0">
                <a:solidFill>
                  <a:srgbClr val="222A35"/>
                </a:solidFill>
                <a:effectLst/>
                <a:latin typeface="Segoe UI" panose="020B0502040204020203" pitchFamily="34" charset="0"/>
              </a:rPr>
              <a:t>We start with…</a:t>
            </a:r>
          </a:p>
          <a:p>
            <a:pPr rtl="0" fontAlgn="ctr">
              <a:spcBef>
                <a:spcPts val="0"/>
              </a:spcBef>
              <a:spcAft>
                <a:spcPts val="0"/>
              </a:spcAft>
              <a:buFont typeface="Arial" panose="020B0604020202020204" pitchFamily="34" charset="0"/>
              <a:buNone/>
            </a:pPr>
            <a:r>
              <a:rPr lang="en-US" sz="1800" b="1" dirty="0">
                <a:solidFill>
                  <a:srgbClr val="222A35"/>
                </a:solidFill>
                <a:effectLst/>
                <a:latin typeface="Segoe UI" panose="020B0502040204020203" pitchFamily="34" charset="0"/>
              </a:rPr>
              <a:t>What is the business problem being solved?</a:t>
            </a:r>
            <a:r>
              <a:rPr lang="en-US" sz="1800" dirty="0">
                <a:solidFill>
                  <a:srgbClr val="222A35"/>
                </a:solidFill>
                <a:effectLst/>
                <a:latin typeface="Segoe UI" panose="020B0502040204020203" pitchFamily="34" charset="0"/>
              </a:rPr>
              <a:t> </a:t>
            </a:r>
          </a:p>
          <a:p>
            <a:pPr rtl="0" fontAlgn="ctr">
              <a:spcBef>
                <a:spcPts val="0"/>
              </a:spcBef>
              <a:spcAft>
                <a:spcPts val="0"/>
              </a:spcAft>
              <a:buFont typeface="Arial" panose="020B0604020202020204" pitchFamily="34" charset="0"/>
              <a:buNone/>
            </a:pPr>
            <a:r>
              <a:rPr lang="en-US" sz="1800" dirty="0">
                <a:solidFill>
                  <a:srgbClr val="222A35"/>
                </a:solidFill>
                <a:effectLst/>
                <a:latin typeface="Segoe UI" panose="020B0502040204020203" pitchFamily="34" charset="0"/>
              </a:rPr>
              <a:t>I feel like that should be the first thing identified in a new project. </a:t>
            </a:r>
          </a:p>
          <a:p>
            <a:pPr rtl="0" fontAlgn="ctr">
              <a:spcBef>
                <a:spcPts val="0"/>
              </a:spcBef>
              <a:spcAft>
                <a:spcPts val="0"/>
              </a:spcAft>
              <a:buFont typeface="Arial" panose="020B0604020202020204" pitchFamily="34" charset="0"/>
              <a:buNone/>
            </a:pPr>
            <a:r>
              <a:rPr lang="en-US" sz="1800" dirty="0">
                <a:solidFill>
                  <a:srgbClr val="222A35"/>
                </a:solidFill>
                <a:effectLst/>
                <a:latin typeface="Segoe UI" panose="020B0502040204020203" pitchFamily="34" charset="0"/>
              </a:rPr>
              <a:t>But… sometimes it’s not.   </a:t>
            </a:r>
          </a:p>
          <a:p>
            <a:pPr rtl="0" fontAlgn="ctr">
              <a:spcBef>
                <a:spcPts val="0"/>
              </a:spcBef>
              <a:spcAft>
                <a:spcPts val="0"/>
              </a:spcAft>
              <a:buFont typeface="Arial" panose="020B0604020202020204" pitchFamily="34" charset="0"/>
              <a:buNone/>
            </a:pPr>
            <a:endParaRPr lang="en-US" sz="1800" dirty="0">
              <a:solidFill>
                <a:srgbClr val="222A35"/>
              </a:solidFill>
              <a:effectLst/>
              <a:latin typeface="Segoe UI" panose="020B0502040204020203" pitchFamily="34" charset="0"/>
            </a:endParaRPr>
          </a:p>
          <a:p>
            <a:pPr rtl="0" fontAlgn="ctr">
              <a:spcBef>
                <a:spcPts val="0"/>
              </a:spcBef>
              <a:spcAft>
                <a:spcPts val="0"/>
              </a:spcAft>
              <a:buFont typeface="Arial" panose="020B0604020202020204" pitchFamily="34" charset="0"/>
              <a:buNone/>
            </a:pPr>
            <a:r>
              <a:rPr lang="en-US" sz="1800" b="1" dirty="0">
                <a:solidFill>
                  <a:srgbClr val="222A35"/>
                </a:solidFill>
                <a:effectLst/>
                <a:latin typeface="Segoe UI" panose="020B0502040204020203" pitchFamily="34" charset="0"/>
              </a:rPr>
              <a:t>But even if we don't know the real problem</a:t>
            </a:r>
            <a:r>
              <a:rPr lang="en-US" sz="1800" dirty="0">
                <a:solidFill>
                  <a:srgbClr val="222A35"/>
                </a:solidFill>
                <a:effectLst/>
                <a:latin typeface="Segoe UI" panose="020B0502040204020203" pitchFamily="34" charset="0"/>
              </a:rPr>
              <a:t> to be solved, </a:t>
            </a:r>
            <a:r>
              <a:rPr lang="en-US" sz="1800" b="1" dirty="0">
                <a:solidFill>
                  <a:srgbClr val="222A35"/>
                </a:solidFill>
                <a:effectLst/>
                <a:latin typeface="Segoe UI" panose="020B0502040204020203" pitchFamily="34" charset="0"/>
              </a:rPr>
              <a:t>the requirements process </a:t>
            </a:r>
            <a:r>
              <a:rPr lang="en-US" sz="1800" dirty="0">
                <a:solidFill>
                  <a:srgbClr val="222A35"/>
                </a:solidFill>
                <a:effectLst/>
                <a:latin typeface="Segoe UI" panose="020B0502040204020203" pitchFamily="34" charset="0"/>
              </a:rPr>
              <a:t>will help to flush that out.</a:t>
            </a:r>
          </a:p>
          <a:p>
            <a:pPr rtl="0" fontAlgn="ctr">
              <a:spcBef>
                <a:spcPts val="0"/>
              </a:spcBef>
              <a:spcAft>
                <a:spcPts val="0"/>
              </a:spcAft>
              <a:buFont typeface="Arial" panose="020B0604020202020204" pitchFamily="34" charset="0"/>
              <a:buNone/>
            </a:pPr>
            <a:endParaRPr lang="en-US" sz="1800" dirty="0">
              <a:solidFill>
                <a:srgbClr val="222A35"/>
              </a:solidFill>
              <a:effectLst/>
              <a:latin typeface="Segoe UI" panose="020B0502040204020203" pitchFamily="34" charset="0"/>
            </a:endParaRPr>
          </a:p>
          <a:p>
            <a:pPr rtl="0" fontAlgn="ctr">
              <a:spcBef>
                <a:spcPts val="0"/>
              </a:spcBef>
              <a:spcAft>
                <a:spcPts val="0"/>
              </a:spcAft>
              <a:buFont typeface="Arial" panose="020B0604020202020204" pitchFamily="34" charset="0"/>
              <a:buNone/>
            </a:pPr>
            <a:r>
              <a:rPr lang="en-US" sz="1800" dirty="0">
                <a:solidFill>
                  <a:srgbClr val="222A35"/>
                </a:solidFill>
                <a:effectLst/>
                <a:latin typeface="Segoe UI" panose="020B0502040204020203" pitchFamily="34" charset="0"/>
              </a:rPr>
              <a:t>And… I'll work with the Business Analyst to ensure that the </a:t>
            </a:r>
            <a:r>
              <a:rPr lang="en-US" sz="1800" b="1" dirty="0">
                <a:solidFill>
                  <a:srgbClr val="222A35"/>
                </a:solidFill>
                <a:effectLst/>
                <a:latin typeface="Segoe UI" panose="020B0502040204020203" pitchFamily="34" charset="0"/>
              </a:rPr>
              <a:t>requirements are measurable</a:t>
            </a:r>
            <a:r>
              <a:rPr lang="en-US" sz="1800" dirty="0">
                <a:solidFill>
                  <a:srgbClr val="222A35"/>
                </a:solidFill>
                <a:effectLst/>
                <a:latin typeface="Segoe UI" panose="020B0502040204020203" pitchFamily="34" charset="0"/>
              </a:rPr>
              <a:t>.</a:t>
            </a:r>
          </a:p>
          <a:p>
            <a:pPr rtl="0" fontAlgn="ctr">
              <a:spcBef>
                <a:spcPts val="0"/>
              </a:spcBef>
              <a:spcAft>
                <a:spcPts val="0"/>
              </a:spcAft>
              <a:buFont typeface="Arial" panose="020B0604020202020204" pitchFamily="34" charset="0"/>
              <a:buNone/>
            </a:pPr>
            <a:endParaRPr lang="en-US" sz="1800" dirty="0">
              <a:solidFill>
                <a:srgbClr val="222A35"/>
              </a:solidFill>
              <a:effectLst/>
              <a:latin typeface="Segoe UI" panose="020B0502040204020203" pitchFamily="34" charset="0"/>
            </a:endParaRPr>
          </a:p>
          <a:p>
            <a:pPr rtl="0" fontAlgn="ctr">
              <a:spcBef>
                <a:spcPts val="0"/>
              </a:spcBef>
              <a:spcAft>
                <a:spcPts val="0"/>
              </a:spcAft>
              <a:buFont typeface="Arial" panose="020B0604020202020204" pitchFamily="34" charset="0"/>
              <a:buNone/>
            </a:pPr>
            <a:r>
              <a:rPr lang="en-US" sz="1800" dirty="0">
                <a:solidFill>
                  <a:srgbClr val="222A35"/>
                </a:solidFill>
                <a:effectLst/>
                <a:latin typeface="Segoe UI" panose="020B0502040204020203" pitchFamily="34" charset="0"/>
              </a:rPr>
              <a:t>If we cannot find a measurement for a requirement, then it is not really a requirement, it's just an idle thought.</a:t>
            </a:r>
          </a:p>
          <a:p>
            <a:endParaRPr lang="en-US" dirty="0"/>
          </a:p>
        </p:txBody>
      </p:sp>
      <p:sp>
        <p:nvSpPr>
          <p:cNvPr id="4" name="Slide Number Placeholder 3"/>
          <p:cNvSpPr>
            <a:spLocks noGrp="1"/>
          </p:cNvSpPr>
          <p:nvPr>
            <p:ph type="sldNum" sz="quarter" idx="10"/>
          </p:nvPr>
        </p:nvSpPr>
        <p:spPr/>
        <p:txBody>
          <a:bodyPr/>
          <a:lstStyle/>
          <a:p>
            <a:fld id="{E9244277-945F-E145-924A-E11AFC7400D9}" type="slidenum">
              <a:rPr lang="en-US" smtClean="0"/>
              <a:t>9</a:t>
            </a:fld>
            <a:endParaRPr lang="en-US"/>
          </a:p>
        </p:txBody>
      </p:sp>
    </p:spTree>
    <p:extLst>
      <p:ext uri="{BB962C8B-B14F-4D97-AF65-F5344CB8AC3E}">
        <p14:creationId xmlns:p14="http://schemas.microsoft.com/office/powerpoint/2010/main" val="361182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2E75B5"/>
                </a:solidFill>
                <a:effectLst/>
                <a:latin typeface="Calibri" panose="020F0502020204030204" pitchFamily="34" charset="0"/>
              </a:rPr>
              <a:t>Here's the lower right quadrant</a:t>
            </a:r>
          </a:p>
          <a:p>
            <a:pPr marL="0" marR="0">
              <a:spcBef>
                <a:spcPts val="0"/>
              </a:spcBef>
              <a:spcAft>
                <a:spcPts val="0"/>
              </a:spcAft>
            </a:pPr>
            <a:r>
              <a:rPr lang="en-US" sz="1800" b="1" dirty="0">
                <a:solidFill>
                  <a:srgbClr val="222A35"/>
                </a:solidFill>
                <a:effectLst/>
                <a:latin typeface="Segoe UI" panose="020B0502040204020203" pitchFamily="34" charset="0"/>
              </a:rPr>
              <a:t>Here I have things listed so I don't forget about them.</a:t>
            </a:r>
          </a:p>
          <a:p>
            <a:pPr marL="0" marR="0">
              <a:spcBef>
                <a:spcPts val="0"/>
              </a:spcBef>
              <a:spcAft>
                <a:spcPts val="0"/>
              </a:spcAft>
            </a:pPr>
            <a:endParaRPr lang="en-US" sz="1800" b="1" dirty="0">
              <a:solidFill>
                <a:srgbClr val="222A35"/>
              </a:solidFill>
              <a:effectLst/>
              <a:latin typeface="Segoe UI" panose="020B0502040204020203" pitchFamily="34" charset="0"/>
            </a:endParaRPr>
          </a:p>
          <a:p>
            <a:pPr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I'll come up with a </a:t>
            </a:r>
            <a:r>
              <a:rPr lang="en-US" sz="1800" b="1" dirty="0">
                <a:solidFill>
                  <a:srgbClr val="222A35"/>
                </a:solidFill>
                <a:effectLst/>
                <a:latin typeface="Segoe UI" panose="020B0502040204020203" pitchFamily="34" charset="0"/>
              </a:rPr>
              <a:t>testing strategy</a:t>
            </a:r>
            <a:r>
              <a:rPr lang="en-US" sz="1800" dirty="0">
                <a:solidFill>
                  <a:srgbClr val="222A35"/>
                </a:solidFill>
                <a:effectLst/>
                <a:latin typeface="Segoe UI" panose="020B0502040204020203" pitchFamily="34" charset="0"/>
              </a:rPr>
              <a:t>.</a:t>
            </a:r>
          </a:p>
          <a:p>
            <a:pPr rtl="0" fontAlgn="ctr">
              <a:spcBef>
                <a:spcPts val="0"/>
              </a:spcBef>
              <a:spcAft>
                <a:spcPts val="0"/>
              </a:spcAft>
              <a:buFont typeface="Arial" panose="020B0604020202020204" pitchFamily="34" charset="0"/>
              <a:buChar char="•"/>
            </a:pPr>
            <a:r>
              <a:rPr lang="en-US" sz="1800" b="1" dirty="0">
                <a:solidFill>
                  <a:srgbClr val="222A35"/>
                </a:solidFill>
                <a:effectLst/>
                <a:latin typeface="Segoe UI" panose="020B0502040204020203" pitchFamily="34" charset="0"/>
              </a:rPr>
              <a:t>Who needs to test?</a:t>
            </a:r>
          </a:p>
          <a:p>
            <a:pPr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What kind of </a:t>
            </a:r>
            <a:r>
              <a:rPr lang="en-US" sz="1800" b="1" dirty="0">
                <a:solidFill>
                  <a:srgbClr val="222A35"/>
                </a:solidFill>
                <a:effectLst/>
                <a:latin typeface="Segoe UI" panose="020B0502040204020203" pitchFamily="34" charset="0"/>
              </a:rPr>
              <a:t>scenarios</a:t>
            </a:r>
            <a:r>
              <a:rPr lang="en-US" sz="1800" dirty="0">
                <a:solidFill>
                  <a:srgbClr val="222A35"/>
                </a:solidFill>
                <a:effectLst/>
                <a:latin typeface="Segoe UI" panose="020B0502040204020203" pitchFamily="34" charset="0"/>
              </a:rPr>
              <a:t> do we need?</a:t>
            </a:r>
          </a:p>
          <a:p>
            <a:pPr rtl="0" fontAlgn="ctr">
              <a:spcBef>
                <a:spcPts val="0"/>
              </a:spcBef>
              <a:spcAft>
                <a:spcPts val="0"/>
              </a:spcAft>
              <a:buFont typeface="Arial" panose="020B0604020202020204" pitchFamily="34" charset="0"/>
              <a:buChar char="•"/>
            </a:pPr>
            <a:r>
              <a:rPr lang="en-US" sz="1800" b="1" dirty="0">
                <a:solidFill>
                  <a:srgbClr val="222A35"/>
                </a:solidFill>
                <a:effectLst/>
                <a:latin typeface="Segoe UI" panose="020B0502040204020203" pitchFamily="34" charset="0"/>
              </a:rPr>
              <a:t>Where</a:t>
            </a:r>
            <a:r>
              <a:rPr lang="en-US" sz="1800" dirty="0">
                <a:solidFill>
                  <a:srgbClr val="222A35"/>
                </a:solidFill>
                <a:effectLst/>
                <a:latin typeface="Segoe UI" panose="020B0502040204020203" pitchFamily="34" charset="0"/>
              </a:rPr>
              <a:t> will we test?</a:t>
            </a:r>
          </a:p>
          <a:p>
            <a:pPr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And how are we going to </a:t>
            </a:r>
            <a:r>
              <a:rPr lang="en-US" sz="1800" b="1" dirty="0">
                <a:solidFill>
                  <a:srgbClr val="222A35"/>
                </a:solidFill>
                <a:effectLst/>
                <a:latin typeface="Segoe UI" panose="020B0502040204020203" pitchFamily="34" charset="0"/>
              </a:rPr>
              <a:t>log defects?</a:t>
            </a:r>
          </a:p>
          <a:p>
            <a:endParaRPr lang="en-US" dirty="0"/>
          </a:p>
        </p:txBody>
      </p:sp>
      <p:sp>
        <p:nvSpPr>
          <p:cNvPr id="4" name="Slide Number Placeholder 3"/>
          <p:cNvSpPr>
            <a:spLocks noGrp="1"/>
          </p:cNvSpPr>
          <p:nvPr>
            <p:ph type="sldNum" sz="quarter" idx="10"/>
          </p:nvPr>
        </p:nvSpPr>
        <p:spPr/>
        <p:txBody>
          <a:bodyPr/>
          <a:lstStyle/>
          <a:p>
            <a:fld id="{E9244277-945F-E145-924A-E11AFC7400D9}" type="slidenum">
              <a:rPr lang="en-US" smtClean="0"/>
              <a:t>10</a:t>
            </a:fld>
            <a:endParaRPr lang="en-US"/>
          </a:p>
        </p:txBody>
      </p:sp>
    </p:spTree>
    <p:extLst>
      <p:ext uri="{BB962C8B-B14F-4D97-AF65-F5344CB8AC3E}">
        <p14:creationId xmlns:p14="http://schemas.microsoft.com/office/powerpoint/2010/main" val="185849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b="1" dirty="0">
                <a:solidFill>
                  <a:srgbClr val="2E75B5"/>
                </a:solidFill>
                <a:effectLst/>
                <a:latin typeface="Calibri" panose="020F0502020204030204" pitchFamily="34" charset="0"/>
              </a:rPr>
              <a:t>Then… we step around to the left half</a:t>
            </a:r>
          </a:p>
          <a:p>
            <a:pPr marL="0" marR="0">
              <a:spcBef>
                <a:spcPts val="0"/>
              </a:spcBef>
              <a:spcAft>
                <a:spcPts val="0"/>
              </a:spcAft>
            </a:pPr>
            <a:endParaRPr lang="en-US" sz="1400" b="1" dirty="0">
              <a:solidFill>
                <a:srgbClr val="2E75B5"/>
              </a:solidFill>
              <a:effectLst/>
              <a:latin typeface="Calibri" panose="020F0502020204030204" pitchFamily="34" charset="0"/>
            </a:endParaRPr>
          </a:p>
          <a:p>
            <a:pPr marL="0" marR="0">
              <a:spcBef>
                <a:spcPts val="0"/>
              </a:spcBef>
              <a:spcAft>
                <a:spcPts val="0"/>
              </a:spcAft>
            </a:pPr>
            <a:r>
              <a:rPr lang="en-US" sz="1100" dirty="0">
                <a:solidFill>
                  <a:srgbClr val="222A35"/>
                </a:solidFill>
                <a:effectLst/>
                <a:latin typeface="Segoe UI" panose="020B0502040204020203" pitchFamily="34" charset="0"/>
              </a:rPr>
              <a:t>I'll start to think about the </a:t>
            </a:r>
            <a:r>
              <a:rPr lang="en-US" sz="1100" b="1" dirty="0">
                <a:solidFill>
                  <a:srgbClr val="222A35"/>
                </a:solidFill>
                <a:effectLst/>
                <a:latin typeface="Segoe UI" panose="020B0502040204020203" pitchFamily="34" charset="0"/>
              </a:rPr>
              <a:t>testing event</a:t>
            </a:r>
            <a:r>
              <a:rPr lang="en-US" sz="1100" dirty="0">
                <a:solidFill>
                  <a:srgbClr val="222A35"/>
                </a:solidFill>
                <a:effectLst/>
                <a:latin typeface="Segoe UI" panose="020B0502040204020203" pitchFamily="34" charset="0"/>
              </a:rPr>
              <a:t>.</a:t>
            </a:r>
          </a:p>
          <a:p>
            <a:pPr rtl="0" fontAlgn="ctr">
              <a:spcBef>
                <a:spcPts val="0"/>
              </a:spcBef>
              <a:spcAft>
                <a:spcPts val="0"/>
              </a:spcAft>
              <a:buFont typeface="Arial" panose="020B0604020202020204" pitchFamily="34" charset="0"/>
              <a:buChar char="•"/>
            </a:pPr>
            <a:r>
              <a:rPr lang="en-US" sz="1100" dirty="0">
                <a:solidFill>
                  <a:srgbClr val="222A35"/>
                </a:solidFill>
                <a:effectLst/>
                <a:latin typeface="Segoe UI" panose="020B0502040204020203" pitchFamily="34" charset="0"/>
              </a:rPr>
              <a:t>Where, when, who… How many?</a:t>
            </a:r>
          </a:p>
          <a:p>
            <a:pPr rtl="0" fontAlgn="ctr">
              <a:spcBef>
                <a:spcPts val="0"/>
              </a:spcBef>
              <a:spcAft>
                <a:spcPts val="0"/>
              </a:spcAft>
              <a:buFont typeface="Arial" panose="020B0604020202020204" pitchFamily="34" charset="0"/>
              <a:buChar char="•"/>
            </a:pPr>
            <a:r>
              <a:rPr lang="en-US" sz="1100" dirty="0">
                <a:solidFill>
                  <a:srgbClr val="222A35"/>
                </a:solidFill>
                <a:effectLst/>
                <a:latin typeface="Segoe UI" panose="020B0502040204020203" pitchFamily="34" charset="0"/>
              </a:rPr>
              <a:t>Do the testers </a:t>
            </a:r>
            <a:r>
              <a:rPr lang="en-US" sz="1100" b="1" dirty="0">
                <a:solidFill>
                  <a:srgbClr val="222A35"/>
                </a:solidFill>
                <a:effectLst/>
                <a:latin typeface="Segoe UI" panose="020B0502040204020203" pitchFamily="34" charset="0"/>
              </a:rPr>
              <a:t>need user training </a:t>
            </a:r>
            <a:r>
              <a:rPr lang="en-US" sz="1100" dirty="0">
                <a:solidFill>
                  <a:srgbClr val="222A35"/>
                </a:solidFill>
                <a:effectLst/>
                <a:latin typeface="Segoe UI" panose="020B0502040204020203" pitchFamily="34" charset="0"/>
              </a:rPr>
              <a:t>before testing?</a:t>
            </a:r>
          </a:p>
          <a:p>
            <a:pPr lvl="1" rtl="0" fontAlgn="ctr">
              <a:spcBef>
                <a:spcPts val="0"/>
              </a:spcBef>
              <a:spcAft>
                <a:spcPts val="0"/>
              </a:spcAft>
              <a:buFont typeface="Arial" panose="020B0604020202020204" pitchFamily="34" charset="0"/>
              <a:buChar char="•"/>
            </a:pPr>
            <a:r>
              <a:rPr lang="en-US" sz="1100" dirty="0">
                <a:solidFill>
                  <a:srgbClr val="222A35"/>
                </a:solidFill>
                <a:effectLst/>
                <a:latin typeface="Segoe UI" panose="020B0502040204020203" pitchFamily="34" charset="0"/>
              </a:rPr>
              <a:t>If so, who's going to do it?</a:t>
            </a:r>
          </a:p>
          <a:p>
            <a:pPr marL="342900" marR="0">
              <a:spcBef>
                <a:spcPts val="0"/>
              </a:spcBef>
              <a:spcAft>
                <a:spcPts val="0"/>
              </a:spcAft>
            </a:pPr>
            <a:r>
              <a:rPr lang="en-US" sz="1100" dirty="0">
                <a:solidFill>
                  <a:srgbClr val="222A35"/>
                </a:solidFill>
                <a:effectLst/>
                <a:latin typeface="Segoe UI" panose="020B0502040204020203" pitchFamily="34" charset="0"/>
              </a:rPr>
              <a:t> </a:t>
            </a:r>
          </a:p>
          <a:p>
            <a:pPr marL="0" marR="0">
              <a:spcBef>
                <a:spcPts val="0"/>
              </a:spcBef>
              <a:spcAft>
                <a:spcPts val="0"/>
              </a:spcAft>
            </a:pPr>
            <a:r>
              <a:rPr lang="en-US" sz="1100" b="1" dirty="0">
                <a:solidFill>
                  <a:srgbClr val="222A35"/>
                </a:solidFill>
                <a:effectLst/>
                <a:latin typeface="Segoe UI" panose="020B0502040204020203" pitchFamily="34" charset="0"/>
              </a:rPr>
              <a:t>Documentation</a:t>
            </a:r>
            <a:r>
              <a:rPr lang="en-US" sz="1100" dirty="0">
                <a:solidFill>
                  <a:srgbClr val="222A35"/>
                </a:solidFill>
                <a:effectLst/>
                <a:latin typeface="Segoe UI" panose="020B0502040204020203" pitchFamily="34" charset="0"/>
              </a:rPr>
              <a:t>:</a:t>
            </a:r>
          </a:p>
          <a:p>
            <a:pPr rtl="0" fontAlgn="ctr">
              <a:spcBef>
                <a:spcPts val="0"/>
              </a:spcBef>
              <a:spcAft>
                <a:spcPts val="0"/>
              </a:spcAft>
              <a:buFont typeface="Arial" panose="020B0604020202020204" pitchFamily="34" charset="0"/>
              <a:buChar char="•"/>
            </a:pPr>
            <a:r>
              <a:rPr lang="en-US" sz="1100" dirty="0">
                <a:solidFill>
                  <a:srgbClr val="222A35"/>
                </a:solidFill>
                <a:effectLst/>
                <a:latin typeface="Segoe UI" panose="020B0502040204020203" pitchFamily="34" charset="0"/>
              </a:rPr>
              <a:t>Are there user docs that need to be updated? Or tested?</a:t>
            </a:r>
          </a:p>
          <a:p>
            <a:pPr marL="685800" marR="0">
              <a:spcBef>
                <a:spcPts val="0"/>
              </a:spcBef>
              <a:spcAft>
                <a:spcPts val="0"/>
              </a:spcAft>
            </a:pPr>
            <a:r>
              <a:rPr lang="en-US" sz="1100" dirty="0">
                <a:solidFill>
                  <a:srgbClr val="222A35"/>
                </a:solidFill>
                <a:effectLst/>
                <a:latin typeface="Segoe UI" panose="020B0502040204020203" pitchFamily="34" charset="0"/>
              </a:rPr>
              <a:t>(Yes, we can test documentation.)</a:t>
            </a:r>
          </a:p>
          <a:p>
            <a:pPr marL="685800" marR="0">
              <a:spcBef>
                <a:spcPts val="0"/>
              </a:spcBef>
              <a:spcAft>
                <a:spcPts val="0"/>
              </a:spcAft>
            </a:pPr>
            <a:r>
              <a:rPr lang="en-US" sz="1100" dirty="0">
                <a:solidFill>
                  <a:srgbClr val="222A35"/>
                </a:solidFill>
                <a:effectLst/>
                <a:latin typeface="Segoe UI" panose="020B0502040204020203" pitchFamily="34" charset="0"/>
              </a:rPr>
              <a:t>But who will write them?</a:t>
            </a:r>
          </a:p>
          <a:p>
            <a:pPr rtl="0" fontAlgn="ctr">
              <a:spcBef>
                <a:spcPts val="0"/>
              </a:spcBef>
              <a:spcAft>
                <a:spcPts val="0"/>
              </a:spcAft>
              <a:buFont typeface="Arial" panose="020B0604020202020204" pitchFamily="34" charset="0"/>
              <a:buChar char="•"/>
            </a:pPr>
            <a:r>
              <a:rPr lang="en-US" sz="1100" dirty="0">
                <a:solidFill>
                  <a:srgbClr val="222A35"/>
                </a:solidFill>
                <a:effectLst/>
                <a:latin typeface="Segoe UI" panose="020B0502040204020203" pitchFamily="34" charset="0"/>
              </a:rPr>
              <a:t>Are there videos that need to be created or updated?</a:t>
            </a:r>
          </a:p>
          <a:p>
            <a:pPr marL="0" marR="0">
              <a:spcBef>
                <a:spcPts val="0"/>
              </a:spcBef>
              <a:spcAft>
                <a:spcPts val="0"/>
              </a:spcAft>
            </a:pPr>
            <a:r>
              <a:rPr lang="en-US" sz="1100" dirty="0">
                <a:solidFill>
                  <a:srgbClr val="222A35"/>
                </a:solidFill>
                <a:effectLst/>
                <a:latin typeface="Segoe UI" panose="020B0502040204020203" pitchFamily="34" charset="0"/>
              </a:rPr>
              <a:t> </a:t>
            </a:r>
          </a:p>
          <a:p>
            <a:pPr marL="0" marR="0">
              <a:spcBef>
                <a:spcPts val="0"/>
              </a:spcBef>
              <a:spcAft>
                <a:spcPts val="0"/>
              </a:spcAft>
            </a:pPr>
            <a:r>
              <a:rPr lang="en-US" sz="1100" dirty="0">
                <a:solidFill>
                  <a:srgbClr val="222A35"/>
                </a:solidFill>
                <a:effectLst/>
                <a:latin typeface="Segoe UI" panose="020B0502040204020203" pitchFamily="34" charset="0"/>
              </a:rPr>
              <a:t>And of course… </a:t>
            </a:r>
            <a:r>
              <a:rPr lang="en-US" sz="1100" b="1" dirty="0">
                <a:solidFill>
                  <a:srgbClr val="222A35"/>
                </a:solidFill>
                <a:effectLst/>
                <a:latin typeface="Segoe UI" panose="020B0502040204020203" pitchFamily="34" charset="0"/>
              </a:rPr>
              <a:t>Continuous Improvement</a:t>
            </a:r>
            <a:r>
              <a:rPr lang="en-US" sz="1100" dirty="0">
                <a:solidFill>
                  <a:srgbClr val="222A35"/>
                </a:solidFill>
                <a:effectLst/>
                <a:latin typeface="Segoe UI" panose="020B0502040204020203" pitchFamily="34" charset="0"/>
              </a:rPr>
              <a:t>.</a:t>
            </a:r>
          </a:p>
          <a:p>
            <a:pPr marL="0" marR="0">
              <a:spcBef>
                <a:spcPts val="0"/>
              </a:spcBef>
              <a:spcAft>
                <a:spcPts val="0"/>
              </a:spcAft>
            </a:pPr>
            <a:endParaRPr lang="en-US" sz="1100" dirty="0">
              <a:solidFill>
                <a:srgbClr val="222A35"/>
              </a:solidFill>
              <a:effectLst/>
              <a:latin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t>Speaking about the testing event… </a:t>
            </a:r>
            <a:r>
              <a:rPr lang="en-US" sz="1800" b="1" dirty="0">
                <a:solidFill>
                  <a:srgbClr val="000000"/>
                </a:solidFill>
                <a:effectLst/>
                <a:latin typeface="Segoe UI" panose="020B0502040204020203" pitchFamily="34" charset="0"/>
              </a:rPr>
              <a:t>I just want to mention…</a:t>
            </a:r>
            <a:endParaRPr lang="en-US" sz="11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Until Covid came, we used to always hold our testing events in a physical room.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222A35"/>
                </a:solidFill>
                <a:effectLst/>
                <a:latin typeface="Segoe UI" panose="020B0502040204020203" pitchFamily="34" charset="0"/>
              </a:rPr>
              <a:t>We had 2 classrooms in the Wilbur Cross building, lower level.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222A35"/>
                </a:solidFill>
                <a:effectLst/>
                <a:latin typeface="Segoe UI" panose="020B0502040204020203" pitchFamily="34" charset="0"/>
              </a:rPr>
              <a:t>Shortly after Covid, we were planning the testing for the KFS Upgrade project. We didn’t know how we were going to do UAT.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dirty="0">
              <a:solidFill>
                <a:srgbClr val="222A35"/>
              </a:solidFill>
              <a:effectLst/>
              <a:latin typeface="Segoe UI" panose="020B0502040204020203" pitchFamily="34" charset="0"/>
            </a:endParaRPr>
          </a:p>
          <a:p>
            <a:pPr marL="0" marR="0">
              <a:spcBef>
                <a:spcPts val="0"/>
              </a:spcBef>
              <a:spcAft>
                <a:spcPts val="0"/>
              </a:spcAft>
            </a:pPr>
            <a:r>
              <a:rPr lang="en-US" sz="1800" dirty="0">
                <a:solidFill>
                  <a:srgbClr val="222A35"/>
                </a:solidFill>
                <a:effectLst/>
                <a:latin typeface="Segoe UI" panose="020B0502040204020203" pitchFamily="34" charset="0"/>
              </a:rPr>
              <a:t>I wish I could take the credit, but Brett Paulson came up with the ingenious idea doing it all in Teams. The whole UAT team met every morning to review the new processes, and we kept a chat window open all day so people could jump in with questions at any time. </a:t>
            </a:r>
          </a:p>
          <a:p>
            <a:pPr marL="0" marR="0">
              <a:spcBef>
                <a:spcPts val="0"/>
              </a:spcBef>
              <a:spcAft>
                <a:spcPts val="0"/>
              </a:spcAft>
            </a:pPr>
            <a:endParaRPr lang="en-US" sz="1800" dirty="0">
              <a:solidFill>
                <a:srgbClr val="222A35"/>
              </a:solidFill>
              <a:effectLst/>
              <a:latin typeface="Segoe UI" panose="020B0502040204020203" pitchFamily="34" charset="0"/>
            </a:endParaRPr>
          </a:p>
          <a:p>
            <a:pPr marL="0" marR="0">
              <a:spcBef>
                <a:spcPts val="0"/>
              </a:spcBef>
              <a:spcAft>
                <a:spcPts val="0"/>
              </a:spcAft>
            </a:pPr>
            <a:r>
              <a:rPr lang="en-US" sz="1800" dirty="0">
                <a:solidFill>
                  <a:srgbClr val="222A35"/>
                </a:solidFill>
                <a:effectLst/>
                <a:latin typeface="Segoe UI" panose="020B0502040204020203" pitchFamily="34" charset="0"/>
              </a:rPr>
              <a:t>It worked so well we are still using that process today. </a:t>
            </a:r>
            <a:r>
              <a:rPr lang="en-US" sz="1800">
                <a:solidFill>
                  <a:srgbClr val="222A35"/>
                </a:solidFill>
                <a:effectLst/>
                <a:latin typeface="Segoe UI" panose="020B0502040204020203" pitchFamily="34" charset="0"/>
              </a:rPr>
              <a:t>We even added a few more bells and whistles.</a:t>
            </a:r>
            <a:endParaRPr lang="en-US" sz="1800" dirty="0">
              <a:solidFill>
                <a:srgbClr val="222A35"/>
              </a:solidFill>
              <a:effectLst/>
              <a:latin typeface="Segoe UI" panose="020B0502040204020203" pitchFamily="34" charset="0"/>
            </a:endParaRPr>
          </a:p>
          <a:p>
            <a:pPr marL="0" marR="0">
              <a:spcBef>
                <a:spcPts val="0"/>
              </a:spcBef>
              <a:spcAft>
                <a:spcPts val="0"/>
              </a:spcAft>
            </a:pPr>
            <a:endParaRPr lang="en-US" sz="1800" dirty="0">
              <a:solidFill>
                <a:srgbClr val="222A35"/>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E9244277-945F-E145-924A-E11AFC7400D9}" type="slidenum">
              <a:rPr lang="en-US" smtClean="0"/>
              <a:t>11</a:t>
            </a:fld>
            <a:endParaRPr lang="en-US"/>
          </a:p>
        </p:txBody>
      </p:sp>
    </p:spTree>
    <p:extLst>
      <p:ext uri="{BB962C8B-B14F-4D97-AF65-F5344CB8AC3E}">
        <p14:creationId xmlns:p14="http://schemas.microsoft.com/office/powerpoint/2010/main" val="134339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222A35"/>
                </a:solidFill>
                <a:effectLst/>
                <a:latin typeface="Segoe UI" panose="020B0502040204020203" pitchFamily="34" charset="0"/>
              </a:rPr>
              <a:t>The third item on the list was…</a:t>
            </a:r>
            <a:endParaRPr lang="en-US" sz="1800" b="1" dirty="0">
              <a:solidFill>
                <a:srgbClr val="1E4E79"/>
              </a:solidFill>
              <a:effectLst/>
              <a:latin typeface="Calibri" panose="020F0502020204030204" pitchFamily="34" charset="0"/>
            </a:endParaRPr>
          </a:p>
          <a:p>
            <a:pPr marL="0" marR="0">
              <a:spcBef>
                <a:spcPts val="0"/>
              </a:spcBef>
              <a:spcAft>
                <a:spcPts val="0"/>
              </a:spcAft>
            </a:pPr>
            <a:r>
              <a:rPr lang="en-US" sz="1800" b="1" dirty="0">
                <a:solidFill>
                  <a:srgbClr val="1E4E79"/>
                </a:solidFill>
                <a:effectLst/>
                <a:latin typeface="Calibri" panose="020F0502020204030204" pitchFamily="34" charset="0"/>
              </a:rPr>
              <a:t>How can we do it better?</a:t>
            </a:r>
          </a:p>
          <a:p>
            <a:pPr marL="0" marR="0">
              <a:spcBef>
                <a:spcPts val="0"/>
              </a:spcBef>
              <a:spcAft>
                <a:spcPts val="0"/>
              </a:spcAft>
            </a:pPr>
            <a:endParaRPr lang="en-US" sz="1800" b="1" dirty="0">
              <a:solidFill>
                <a:srgbClr val="1E4E79"/>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800" b="1" dirty="0">
                <a:solidFill>
                  <a:srgbClr val="222A35"/>
                </a:solidFill>
                <a:effectLst/>
                <a:latin typeface="Segoe UI" panose="020B0502040204020203" pitchFamily="34" charset="0"/>
              </a:rPr>
              <a:t>Ask the question</a:t>
            </a:r>
          </a:p>
          <a:p>
            <a:pPr lvl="1" rtl="0" fontAlgn="ctr">
              <a:spcBef>
                <a:spcPts val="0"/>
              </a:spcBef>
              <a:spcAft>
                <a:spcPts val="0"/>
              </a:spcAft>
              <a:buFont typeface="Arial" panose="020B0604020202020204" pitchFamily="34" charset="0"/>
              <a:buChar char="•"/>
            </a:pPr>
            <a:r>
              <a:rPr lang="en-US" sz="1800" b="1" dirty="0">
                <a:solidFill>
                  <a:srgbClr val="222A35"/>
                </a:solidFill>
                <a:effectLst/>
                <a:latin typeface="Segoe UI" panose="020B0502040204020203" pitchFamily="34" charset="0"/>
              </a:rPr>
              <a:t>How can I </a:t>
            </a:r>
            <a:r>
              <a:rPr lang="en-US" sz="1800" dirty="0">
                <a:solidFill>
                  <a:srgbClr val="222A35"/>
                </a:solidFill>
                <a:effectLst/>
                <a:latin typeface="Segoe UI" panose="020B0502040204020203" pitchFamily="34" charset="0"/>
              </a:rPr>
              <a:t>do this better? </a:t>
            </a:r>
            <a:r>
              <a:rPr lang="en-US" sz="1800" b="1" dirty="0">
                <a:solidFill>
                  <a:srgbClr val="222A35"/>
                </a:solidFill>
                <a:effectLst/>
                <a:latin typeface="Segoe UI" panose="020B0502040204020203" pitchFamily="34" charset="0"/>
              </a:rPr>
              <a:t>This project, this job</a:t>
            </a:r>
            <a:r>
              <a:rPr lang="en-US" sz="1800" dirty="0">
                <a:solidFill>
                  <a:srgbClr val="222A35"/>
                </a:solidFill>
                <a:effectLst/>
                <a:latin typeface="Segoe UI" panose="020B0502040204020203" pitchFamily="34" charset="0"/>
              </a:rPr>
              <a:t>, whatever it is.</a:t>
            </a:r>
          </a:p>
          <a:p>
            <a:pPr marL="457200" marR="0" lvl="1" indent="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b="1" dirty="0">
                <a:solidFill>
                  <a:srgbClr val="222A35"/>
                </a:solidFill>
                <a:effectLst/>
                <a:latin typeface="Segoe UI" panose="020B0502040204020203" pitchFamily="34" charset="0"/>
              </a:rPr>
              <a:t>Is there a better way? </a:t>
            </a:r>
            <a:r>
              <a:rPr lang="en-US" sz="1800" dirty="0">
                <a:solidFill>
                  <a:srgbClr val="222A35"/>
                </a:solidFill>
                <a:effectLst/>
                <a:latin typeface="Segoe UI" panose="020B0502040204020203" pitchFamily="34" charset="0"/>
              </a:rPr>
              <a:t>I believe that if you ask the questions, the answers will come.</a:t>
            </a:r>
          </a:p>
          <a:p>
            <a:pPr rtl="0" fontAlgn="ctr">
              <a:spcBef>
                <a:spcPts val="0"/>
              </a:spcBef>
              <a:spcAft>
                <a:spcPts val="0"/>
              </a:spcAft>
              <a:buFont typeface="Arial" panose="020B0604020202020204" pitchFamily="34" charset="0"/>
              <a:buChar char="•"/>
            </a:pPr>
            <a:r>
              <a:rPr lang="en-US" sz="1800" b="1" dirty="0">
                <a:solidFill>
                  <a:srgbClr val="222A35"/>
                </a:solidFill>
                <a:effectLst/>
                <a:latin typeface="Segoe UI" panose="020B0502040204020203" pitchFamily="34" charset="0"/>
              </a:rPr>
              <a:t>Take notice of your processes</a:t>
            </a:r>
          </a:p>
          <a:p>
            <a:pPr lvl="1"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Do you even have a process for different aspects of your job?</a:t>
            </a:r>
          </a:p>
          <a:p>
            <a:pPr rtl="0" fontAlgn="ctr">
              <a:spcBef>
                <a:spcPts val="0"/>
              </a:spcBef>
              <a:spcAft>
                <a:spcPts val="0"/>
              </a:spcAft>
              <a:buFont typeface="Arial" panose="020B0604020202020204" pitchFamily="34" charset="0"/>
              <a:buChar char="•"/>
            </a:pPr>
            <a:r>
              <a:rPr lang="en-US" sz="1800" b="1" dirty="0">
                <a:solidFill>
                  <a:srgbClr val="222A35"/>
                </a:solidFill>
                <a:effectLst/>
                <a:latin typeface="Segoe UI" panose="020B0502040204020203" pitchFamily="34" charset="0"/>
              </a:rPr>
              <a:t>Work together</a:t>
            </a:r>
          </a:p>
          <a:p>
            <a:pPr lvl="1"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Quality is a team effort. There are no islands in the sand here. </a:t>
            </a:r>
          </a:p>
          <a:p>
            <a:pPr lvl="1"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I’ve seen it so many times… when a problem crops up in a project, the team gets together and comes up with a solution.</a:t>
            </a:r>
          </a:p>
          <a:p>
            <a:pPr lvl="1"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Brett solving the UAT problem that I mentioned earlier.</a:t>
            </a:r>
          </a:p>
          <a:p>
            <a:pPr lvl="1"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Everyone contributes.</a:t>
            </a:r>
          </a:p>
          <a:p>
            <a:pPr lvl="1" rtl="0" fontAlgn="ctr">
              <a:spcBef>
                <a:spcPts val="0"/>
              </a:spcBef>
              <a:spcAft>
                <a:spcPts val="0"/>
              </a:spcAft>
              <a:buFont typeface="Arial" panose="020B0604020202020204" pitchFamily="34" charset="0"/>
              <a:buChar char="•"/>
            </a:pPr>
            <a:endParaRPr lang="en-US" sz="1800" dirty="0">
              <a:solidFill>
                <a:srgbClr val="222A35"/>
              </a:solidFill>
              <a:effectLst/>
              <a:latin typeface="Segoe UI" panose="020B0502040204020203" pitchFamily="34" charset="0"/>
            </a:endParaRP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I remember the first time I heard Catherine (my boss) say that "I was responsible for quality assurance." I think I cringed a little bit. How can I ensure quality for anything? I would </a:t>
            </a:r>
            <a:r>
              <a:rPr lang="en-US" sz="1800" b="1" dirty="0">
                <a:solidFill>
                  <a:srgbClr val="222A35"/>
                </a:solidFill>
                <a:effectLst/>
                <a:latin typeface="Segoe UI" panose="020B0502040204020203" pitchFamily="34" charset="0"/>
              </a:rPr>
              <a:t>prefer the name, </a:t>
            </a:r>
            <a:r>
              <a:rPr lang="en-US" sz="1800" b="1" i="1" dirty="0">
                <a:solidFill>
                  <a:srgbClr val="222A35"/>
                </a:solidFill>
                <a:effectLst/>
                <a:latin typeface="Segoe UI" panose="020B0502040204020203" pitchFamily="34" charset="0"/>
              </a:rPr>
              <a:t>Quality Advocate</a:t>
            </a:r>
            <a:r>
              <a:rPr lang="en-US" sz="1800" dirty="0">
                <a:solidFill>
                  <a:srgbClr val="222A35"/>
                </a:solidFill>
                <a:effectLst/>
                <a:latin typeface="Segoe UI" panose="020B0502040204020203" pitchFamily="34" charset="0"/>
              </a:rPr>
              <a:t>. But I understand the meaning here.</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The truth is… no one person can ensure the quality of a project… or even a whole organization. It takes every single person to do that. And I think most of you get that. </a:t>
            </a:r>
          </a:p>
          <a:p>
            <a:endParaRPr lang="en-US" dirty="0"/>
          </a:p>
          <a:p>
            <a:r>
              <a:rPr lang="en-US" dirty="0"/>
              <a:t>And I look forward to working with you all and improving our processes going forward.</a:t>
            </a:r>
          </a:p>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12</a:t>
            </a:fld>
            <a:endParaRPr lang="en-US"/>
          </a:p>
        </p:txBody>
      </p:sp>
    </p:spTree>
    <p:extLst>
      <p:ext uri="{BB962C8B-B14F-4D97-AF65-F5344CB8AC3E}">
        <p14:creationId xmlns:p14="http://schemas.microsoft.com/office/powerpoint/2010/main" val="124049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So, I’ve given you a lot of the information in this short time and I have only scratched the surface. </a:t>
            </a:r>
          </a:p>
          <a:p>
            <a:pPr marL="0" marR="0">
              <a:spcBef>
                <a:spcPts val="0"/>
              </a:spcBef>
              <a:spcAft>
                <a:spcPts val="0"/>
              </a:spcAft>
            </a:pPr>
            <a:r>
              <a:rPr lang="en-US" sz="1800" dirty="0">
                <a:solidFill>
                  <a:srgbClr val="222A35"/>
                </a:solidFill>
                <a:effectLst/>
                <a:latin typeface="Segoe UI" panose="020B0502040204020203" pitchFamily="34" charset="0"/>
              </a:rPr>
              <a:t>You can find much more information about QA (and all the PMO activities) in the </a:t>
            </a:r>
            <a:r>
              <a:rPr lang="en-US" sz="1800" b="1" dirty="0">
                <a:solidFill>
                  <a:srgbClr val="222A35"/>
                </a:solidFill>
                <a:effectLst/>
                <a:latin typeface="Segoe UI" panose="020B0502040204020203" pitchFamily="34" charset="0"/>
              </a:rPr>
              <a:t>PMO website</a:t>
            </a:r>
            <a:r>
              <a:rPr lang="en-US" sz="1800" dirty="0">
                <a:solidFill>
                  <a:srgbClr val="222A35"/>
                </a:solidFill>
                <a:effectLst/>
                <a:latin typeface="Segoe UI" panose="020B0502040204020203" pitchFamily="34" charset="0"/>
              </a:rPr>
              <a:t> shown here.</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The last time I did a similar talk, it was a video talk on QA during Covid. I had so much more I wanted to say back then,  that I wrote a series of 4 blog posts just to introduce QA ideas to ITS. They are in the QA section of the site, and I hope you will take some time to read them. </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That’s all I got!</a:t>
            </a:r>
          </a:p>
          <a:p>
            <a:pPr marL="0" marR="0">
              <a:spcBef>
                <a:spcPts val="0"/>
              </a:spcBef>
              <a:spcAft>
                <a:spcPts val="0"/>
              </a:spcAft>
            </a:pPr>
            <a:r>
              <a:rPr lang="en-US" sz="1800" dirty="0">
                <a:solidFill>
                  <a:srgbClr val="222A35"/>
                </a:solidFill>
                <a:effectLst/>
                <a:latin typeface="Segoe UI" panose="020B0502040204020203" pitchFamily="34" charset="0"/>
              </a:rPr>
              <a:t>Thank you all very much for your kind attention! I really appreciate it!</a:t>
            </a:r>
          </a:p>
          <a:p>
            <a:pPr marL="0" marR="0">
              <a:spcBef>
                <a:spcPts val="0"/>
              </a:spcBef>
              <a:spcAft>
                <a:spcPts val="0"/>
              </a:spcAft>
            </a:pPr>
            <a:r>
              <a:rPr lang="en-US" sz="1800" dirty="0">
                <a:solidFill>
                  <a:srgbClr val="222A35"/>
                </a:solidFill>
                <a:effectLst/>
                <a:latin typeface="Segoe UI" panose="020B0502040204020203" pitchFamily="34" charset="0"/>
              </a:rPr>
              <a:t>Are there any questions?</a:t>
            </a:r>
          </a:p>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13</a:t>
            </a:fld>
            <a:endParaRPr lang="en-US"/>
          </a:p>
        </p:txBody>
      </p:sp>
    </p:spTree>
    <p:extLst>
      <p:ext uri="{BB962C8B-B14F-4D97-AF65-F5344CB8AC3E}">
        <p14:creationId xmlns:p14="http://schemas.microsoft.com/office/powerpoint/2010/main" val="176406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Prof. Nicely: A professor of mathematics at</a:t>
            </a:r>
            <a:r>
              <a:rPr lang="en-US" sz="1200" b="0" i="0" kern="1200" dirty="0">
                <a:solidFill>
                  <a:srgbClr val="202122"/>
                </a:solidFill>
                <a:effectLst/>
                <a:latin typeface="Arial" panose="020B0604020202020204" pitchFamily="34" charset="0"/>
                <a:ea typeface="+mn-ea"/>
                <a:cs typeface="+mn-cs"/>
              </a:rPr>
              <a:t> </a:t>
            </a:r>
            <a:r>
              <a:rPr lang="en-US" sz="1200" b="0" i="0" u="none" kern="1200" dirty="0">
                <a:solidFill>
                  <a:srgbClr val="202122"/>
                </a:solidFill>
                <a:effectLst/>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Lynchburg College</a:t>
            </a:r>
            <a:r>
              <a:rPr lang="en-US" sz="1200" b="0" i="0" u="none" kern="1200" dirty="0">
                <a:solidFill>
                  <a:srgbClr val="202122"/>
                </a:solidFill>
                <a:effectLst/>
                <a:latin typeface="Arial" panose="020B0604020202020204" pitchFamily="34" charset="0"/>
                <a:ea typeface="+mn-ea"/>
                <a:cs typeface="+mn-cs"/>
              </a:rPr>
              <a:t>.</a:t>
            </a:r>
          </a:p>
          <a:p>
            <a:endParaRPr lang="en-US" sz="1200" b="0" i="0" u="none" kern="1200" dirty="0">
              <a:solidFill>
                <a:srgbClr val="202122"/>
              </a:solidFill>
              <a:effectLst/>
              <a:latin typeface="Arial" panose="020B0604020202020204" pitchFamily="34" charset="0"/>
              <a:ea typeface="+mn-ea"/>
              <a:cs typeface="+mn-cs"/>
            </a:endParaRPr>
          </a:p>
          <a:p>
            <a:pPr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A known bug in the floating-point unit of the Intel Pentium P6 processor returns incorrect binary floating-point results when dividing a number. </a:t>
            </a:r>
          </a:p>
          <a:p>
            <a:pPr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The bug is caused by five missing entries in a table of approximately 2000 total entries. </a:t>
            </a:r>
          </a:p>
          <a:p>
            <a:pPr rtl="0" fontAlgn="ctr">
              <a:spcBef>
                <a:spcPts val="0"/>
              </a:spcBef>
              <a:spcAft>
                <a:spcPts val="0"/>
              </a:spcAft>
              <a:buFont typeface="Arial" panose="020B0604020202020204" pitchFamily="34" charset="0"/>
              <a:buChar char="•"/>
            </a:pPr>
            <a:endParaRPr lang="en-US" sz="1800" dirty="0">
              <a:solidFill>
                <a:srgbClr val="222A35"/>
              </a:solidFill>
              <a:effectLst/>
              <a:latin typeface="Segoe UI" panose="020B0502040204020203" pitchFamily="34" charset="0"/>
            </a:endParaRPr>
          </a:p>
          <a:p>
            <a:pPr lvl="1"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Intel's claim: Customer will experience a miscalculation once every 27,000 years. </a:t>
            </a:r>
          </a:p>
          <a:p>
            <a:pPr lvl="1"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IBM's claim: Customer will experience a miscalculation once every 9 days. </a:t>
            </a:r>
          </a:p>
          <a:p>
            <a:pPr lvl="1" rtl="0" fontAlgn="ctr">
              <a:spcBef>
                <a:spcPts val="0"/>
              </a:spcBef>
              <a:spcAft>
                <a:spcPts val="0"/>
              </a:spcAft>
              <a:buFont typeface="Arial" panose="020B0604020202020204" pitchFamily="34" charset="0"/>
              <a:buChar char="•"/>
            </a:pPr>
            <a:r>
              <a:rPr lang="en-US" sz="1800" dirty="0">
                <a:solidFill>
                  <a:srgbClr val="222A35"/>
                </a:solidFill>
                <a:effectLst/>
                <a:latin typeface="Segoe UI" panose="020B0502040204020203" pitchFamily="34" charset="0"/>
              </a:rPr>
              <a:t>Byte Magazine's claim: 1/9,000,000,000 random floating-point calculations will result in an error. </a:t>
            </a:r>
          </a:p>
          <a:p>
            <a:endParaRPr lang="en-US" sz="1200" b="0" i="0" u="none" kern="1200" dirty="0">
              <a:solidFill>
                <a:srgbClr val="202122"/>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15</a:t>
            </a:fld>
            <a:endParaRPr lang="en-US"/>
          </a:p>
        </p:txBody>
      </p:sp>
    </p:spTree>
    <p:extLst>
      <p:ext uri="{BB962C8B-B14F-4D97-AF65-F5344CB8AC3E}">
        <p14:creationId xmlns:p14="http://schemas.microsoft.com/office/powerpoint/2010/main" val="2760341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16</a:t>
            </a:fld>
            <a:endParaRPr lang="en-US"/>
          </a:p>
        </p:txBody>
      </p:sp>
    </p:spTree>
    <p:extLst>
      <p:ext uri="{BB962C8B-B14F-4D97-AF65-F5344CB8AC3E}">
        <p14:creationId xmlns:p14="http://schemas.microsoft.com/office/powerpoint/2010/main" val="308702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222A35"/>
                </a:solidFill>
                <a:effectLst/>
                <a:latin typeface="Segoe UI" panose="020B0502040204020203" pitchFamily="34" charset="0"/>
              </a:rPr>
              <a:t> </a:t>
            </a:r>
          </a:p>
          <a:p>
            <a:pPr rtl="0" fontAlgn="ctr">
              <a:spcBef>
                <a:spcPts val="0"/>
              </a:spcBef>
              <a:spcAft>
                <a:spcPts val="0"/>
              </a:spcAft>
              <a:buFont typeface="Arial" panose="020B0604020202020204" pitchFamily="34" charset="0"/>
              <a:buChar char="•"/>
            </a:pPr>
            <a:r>
              <a:rPr lang="en-US" sz="1200" dirty="0">
                <a:solidFill>
                  <a:srgbClr val="222A35"/>
                </a:solidFill>
                <a:effectLst/>
                <a:latin typeface="Segoe UI" panose="020B0502040204020203" pitchFamily="34" charset="0"/>
              </a:rPr>
              <a:t>What is </a:t>
            </a:r>
            <a:r>
              <a:rPr lang="en-US" sz="1800" dirty="0">
                <a:solidFill>
                  <a:srgbClr val="222A35"/>
                </a:solidFill>
                <a:effectLst/>
                <a:latin typeface="Segoe UI" panose="020B0502040204020203" pitchFamily="34" charset="0"/>
              </a:rPr>
              <a:t>it?</a:t>
            </a:r>
            <a:endParaRPr lang="en-US" sz="1200" dirty="0">
              <a:solidFill>
                <a:srgbClr val="222A35"/>
              </a:solidFill>
              <a:effectLst/>
              <a:latin typeface="Segoe UI" panose="020B0502040204020203" pitchFamily="34" charset="0"/>
            </a:endParaRPr>
          </a:p>
          <a:p>
            <a:pPr rtl="0" fontAlgn="ctr">
              <a:spcBef>
                <a:spcPts val="0"/>
              </a:spcBef>
              <a:spcAft>
                <a:spcPts val="0"/>
              </a:spcAft>
              <a:buFont typeface="Arial" panose="020B0604020202020204" pitchFamily="34" charset="0"/>
              <a:buChar char="•"/>
            </a:pPr>
            <a:r>
              <a:rPr lang="en-US" sz="1200" dirty="0">
                <a:solidFill>
                  <a:srgbClr val="222A35"/>
                </a:solidFill>
                <a:effectLst/>
                <a:latin typeface="Segoe UI" panose="020B0502040204020203" pitchFamily="34" charset="0"/>
              </a:rPr>
              <a:t>Why do we need it?</a:t>
            </a:r>
          </a:p>
          <a:p>
            <a:pPr rtl="0" fontAlgn="ctr">
              <a:spcBef>
                <a:spcPts val="0"/>
              </a:spcBef>
              <a:spcAft>
                <a:spcPts val="0"/>
              </a:spcAft>
              <a:buFont typeface="Arial" panose="020B0604020202020204" pitchFamily="34" charset="0"/>
              <a:buChar char="•"/>
            </a:pPr>
            <a:r>
              <a:rPr lang="en-US" sz="1200" dirty="0">
                <a:solidFill>
                  <a:srgbClr val="222A35"/>
                </a:solidFill>
                <a:effectLst/>
                <a:latin typeface="Segoe UI" panose="020B0502040204020203" pitchFamily="34" charset="0"/>
              </a:rPr>
              <a:t>How can we do it better?</a:t>
            </a:r>
          </a:p>
          <a:p>
            <a:pPr marL="0" marR="0">
              <a:spcBef>
                <a:spcPts val="0"/>
              </a:spcBef>
              <a:spcAft>
                <a:spcPts val="0"/>
              </a:spcAft>
            </a:pPr>
            <a:r>
              <a:rPr lang="en-US" sz="1200" dirty="0">
                <a:solidFill>
                  <a:srgbClr val="222A35"/>
                </a:solidFill>
                <a:effectLst/>
                <a:latin typeface="Segoe UI" panose="020B0502040204020203" pitchFamily="34" charset="0"/>
              </a:rPr>
              <a:t> </a:t>
            </a:r>
          </a:p>
          <a:p>
            <a:pPr marL="0" marR="0">
              <a:spcBef>
                <a:spcPts val="0"/>
              </a:spcBef>
              <a:spcAft>
                <a:spcPts val="0"/>
              </a:spcAft>
            </a:pPr>
            <a:r>
              <a:rPr lang="en-US" sz="1200" dirty="0">
                <a:solidFill>
                  <a:srgbClr val="222A35"/>
                </a:solidFill>
                <a:effectLst/>
                <a:latin typeface="Segoe UI" panose="020B0502040204020203" pitchFamily="34" charset="0"/>
              </a:rPr>
              <a:t>Actually, the 3</a:t>
            </a:r>
            <a:r>
              <a:rPr lang="en-US" sz="1200" baseline="30000" dirty="0">
                <a:solidFill>
                  <a:srgbClr val="222A35"/>
                </a:solidFill>
                <a:effectLst/>
                <a:latin typeface="Segoe UI" panose="020B0502040204020203" pitchFamily="34" charset="0"/>
              </a:rPr>
              <a:t>rd</a:t>
            </a:r>
            <a:r>
              <a:rPr lang="en-US" sz="1200" dirty="0">
                <a:solidFill>
                  <a:srgbClr val="222A35"/>
                </a:solidFill>
                <a:effectLst/>
                <a:latin typeface="Segoe UI" panose="020B0502040204020203" pitchFamily="34" charset="0"/>
              </a:rPr>
              <a:t> question use to be… “What’s the best practice?” But as I was searching for that answer, I learned </a:t>
            </a:r>
            <a:r>
              <a:rPr lang="en-US" sz="1200" b="0" i="0" dirty="0">
                <a:solidFill>
                  <a:srgbClr val="000000"/>
                </a:solidFill>
                <a:effectLst/>
                <a:latin typeface="Helvetica Neue"/>
              </a:rPr>
              <a:t>that… </a:t>
            </a:r>
          </a:p>
          <a:p>
            <a:pPr marL="0" marR="0">
              <a:spcBef>
                <a:spcPts val="0"/>
              </a:spcBef>
              <a:spcAft>
                <a:spcPts val="0"/>
              </a:spcAft>
            </a:pPr>
            <a:r>
              <a:rPr lang="en-US" sz="1200" b="1" i="0" dirty="0">
                <a:solidFill>
                  <a:srgbClr val="000000"/>
                </a:solidFill>
                <a:effectLst/>
                <a:latin typeface="Helvetica Neue"/>
              </a:rPr>
              <a:t>t</a:t>
            </a:r>
            <a:r>
              <a:rPr lang="en-US" b="1" i="0" dirty="0">
                <a:solidFill>
                  <a:srgbClr val="000000"/>
                </a:solidFill>
                <a:effectLst/>
                <a:latin typeface="Helvetica Neue"/>
              </a:rPr>
              <a:t>here are no “best practices;” there are only good practices in context.</a:t>
            </a:r>
            <a:r>
              <a:rPr lang="en-US" b="0" i="0" dirty="0">
                <a:solidFill>
                  <a:srgbClr val="000000"/>
                </a:solidFill>
                <a:effectLst/>
                <a:latin typeface="Helvetica Neue"/>
              </a:rPr>
              <a:t> So, “How can we do it better?” is more in line with QA. </a:t>
            </a:r>
            <a:endParaRPr lang="en-US" sz="1200" b="1" dirty="0">
              <a:solidFill>
                <a:srgbClr val="222A35"/>
              </a:solidFill>
              <a:effectLst/>
              <a:latin typeface="Segoe UI" panose="020B0502040204020203" pitchFamily="34" charset="0"/>
            </a:endParaRPr>
          </a:p>
          <a:p>
            <a:pPr marL="0" marR="0">
              <a:spcBef>
                <a:spcPts val="0"/>
              </a:spcBef>
              <a:spcAft>
                <a:spcPts val="0"/>
              </a:spcAft>
            </a:pPr>
            <a:r>
              <a:rPr lang="en-US" sz="1200" dirty="0">
                <a:solidFill>
                  <a:srgbClr val="222A35"/>
                </a:solidFill>
                <a:effectLst/>
                <a:latin typeface="Segoe UI" panose="020B0502040204020203" pitchFamily="34" charset="0"/>
              </a:rPr>
              <a:t> </a:t>
            </a:r>
          </a:p>
          <a:p>
            <a:pPr marL="0" marR="0">
              <a:spcBef>
                <a:spcPts val="0"/>
              </a:spcBef>
              <a:spcAft>
                <a:spcPts val="0"/>
              </a:spcAft>
            </a:pPr>
            <a:r>
              <a:rPr lang="en-US" sz="1200" dirty="0">
                <a:solidFill>
                  <a:srgbClr val="222A35"/>
                </a:solidFill>
                <a:effectLst/>
                <a:latin typeface="Segoe UI" panose="020B0502040204020203" pitchFamily="34" charset="0"/>
              </a:rPr>
              <a:t>I know everyone here has heard of Quality Assurance. But I bet that if I were to ask 10 people what it means,  I would get 10 different answers. QA covers a very wide range industries. </a:t>
            </a:r>
          </a:p>
          <a:p>
            <a:pPr marL="0" marR="0">
              <a:spcBef>
                <a:spcPts val="0"/>
              </a:spcBef>
              <a:spcAft>
                <a:spcPts val="0"/>
              </a:spcAft>
            </a:pPr>
            <a:endParaRPr lang="en-US" sz="1200" dirty="0">
              <a:solidFill>
                <a:srgbClr val="222A35"/>
              </a:solidFill>
              <a:effectLst/>
              <a:latin typeface="Segoe UI" panose="020B0502040204020203" pitchFamily="34" charset="0"/>
            </a:endParaRPr>
          </a:p>
          <a:p>
            <a:pPr marL="0" marR="0">
              <a:spcBef>
                <a:spcPts val="0"/>
              </a:spcBef>
              <a:spcAft>
                <a:spcPts val="0"/>
              </a:spcAft>
            </a:pPr>
            <a:r>
              <a:rPr lang="en-US" sz="1200" b="1" dirty="0">
                <a:solidFill>
                  <a:srgbClr val="1E4E79"/>
                </a:solidFill>
                <a:effectLst/>
                <a:latin typeface="Calibri" panose="020F0502020204030204" pitchFamily="34" charset="0"/>
              </a:rPr>
              <a:t>So, what is QA? </a:t>
            </a:r>
          </a:p>
          <a:p>
            <a:pPr marL="0" marR="0">
              <a:spcBef>
                <a:spcPts val="0"/>
              </a:spcBef>
              <a:spcAft>
                <a:spcPts val="0"/>
              </a:spcAft>
            </a:pPr>
            <a:r>
              <a:rPr lang="en-US" sz="1200" dirty="0">
                <a:solidFill>
                  <a:srgbClr val="222A35"/>
                </a:solidFill>
                <a:effectLst/>
                <a:latin typeface="Segoe UI" panose="020B0502040204020203" pitchFamily="34" charset="0"/>
              </a:rPr>
              <a:t>I usually say that QA is just a fancy name for software tester… but it's a little more than that. </a:t>
            </a:r>
          </a:p>
          <a:p>
            <a:pPr marL="0" marR="0">
              <a:spcBef>
                <a:spcPts val="0"/>
              </a:spcBef>
              <a:spcAft>
                <a:spcPts val="0"/>
              </a:spcAft>
            </a:pPr>
            <a:r>
              <a:rPr lang="en-US" sz="1200" dirty="0">
                <a:solidFill>
                  <a:srgbClr val="222A35"/>
                </a:solidFill>
                <a:effectLst/>
                <a:latin typeface="Segoe UI" panose="020B0502040204020203" pitchFamily="34" charset="0"/>
              </a:rPr>
              <a:t>Here's the definition…</a:t>
            </a:r>
          </a:p>
          <a:p>
            <a:pPr marL="0" marR="0">
              <a:spcBef>
                <a:spcPts val="0"/>
              </a:spcBef>
              <a:spcAft>
                <a:spcPts val="0"/>
              </a:spcAft>
            </a:pPr>
            <a:endParaRPr lang="en-US" sz="1200" dirty="0">
              <a:solidFill>
                <a:srgbClr val="222A35"/>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E9244277-945F-E145-924A-E11AFC7400D9}" type="slidenum">
              <a:rPr lang="en-US" smtClean="0"/>
              <a:t>1</a:t>
            </a:fld>
            <a:endParaRPr lang="en-US"/>
          </a:p>
        </p:txBody>
      </p:sp>
    </p:spTree>
    <p:extLst>
      <p:ext uri="{BB962C8B-B14F-4D97-AF65-F5344CB8AC3E}">
        <p14:creationId xmlns:p14="http://schemas.microsoft.com/office/powerpoint/2010/main" val="384371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222A35"/>
                </a:solidFill>
                <a:effectLst/>
                <a:latin typeface="Segoe UI" panose="020B0502040204020203" pitchFamily="34" charset="0"/>
              </a:rPr>
              <a:t>Quality Assurance is:</a:t>
            </a:r>
            <a:endParaRPr lang="en-US" sz="1800" dirty="0">
              <a:solidFill>
                <a:srgbClr val="222A35"/>
              </a:solidFill>
              <a:effectLst/>
              <a:latin typeface="Segoe UI" panose="020B0502040204020203" pitchFamily="34" charset="0"/>
            </a:endParaRPr>
          </a:p>
          <a:p>
            <a:pPr marL="342900" marR="0">
              <a:spcBef>
                <a:spcPts val="0"/>
              </a:spcBef>
              <a:spcAft>
                <a:spcPts val="0"/>
              </a:spcAft>
            </a:pPr>
            <a:r>
              <a:rPr lang="en-US" sz="1800" b="1" dirty="0">
                <a:solidFill>
                  <a:srgbClr val="222A35"/>
                </a:solidFill>
                <a:effectLst/>
                <a:latin typeface="Segoe UI" panose="020B0502040204020203" pitchFamily="34" charset="0"/>
              </a:rPr>
              <a:t> “…an activity that establishes and evaluates the </a:t>
            </a:r>
            <a:r>
              <a:rPr lang="en-US" sz="1800" b="1" i="1" dirty="0">
                <a:solidFill>
                  <a:srgbClr val="000000"/>
                </a:solidFill>
                <a:effectLst/>
                <a:latin typeface="Helvetica Neue"/>
              </a:rPr>
              <a:t>processes</a:t>
            </a:r>
            <a:r>
              <a:rPr lang="en-US" sz="1800" b="1" dirty="0">
                <a:solidFill>
                  <a:srgbClr val="222A35"/>
                </a:solidFill>
                <a:effectLst/>
                <a:latin typeface="Segoe UI" panose="020B0502040204020203" pitchFamily="34" charset="0"/>
              </a:rPr>
              <a:t> that produce products.”</a:t>
            </a:r>
          </a:p>
          <a:p>
            <a:pPr marL="342900" marR="0">
              <a:spcBef>
                <a:spcPts val="0"/>
              </a:spcBef>
              <a:spcAft>
                <a:spcPts val="0"/>
              </a:spcAft>
            </a:pPr>
            <a:endParaRPr lang="en-US" sz="1800" dirty="0">
              <a:solidFill>
                <a:srgbClr val="222A35"/>
              </a:solidFill>
              <a:effectLst/>
              <a:latin typeface="Segoe UI" panose="020B0502040204020203" pitchFamily="34" charset="0"/>
            </a:endParaRPr>
          </a:p>
          <a:p>
            <a:pPr marL="0" marR="0">
              <a:spcBef>
                <a:spcPts val="0"/>
              </a:spcBef>
              <a:spcAft>
                <a:spcPts val="0"/>
              </a:spcAft>
            </a:pPr>
            <a:r>
              <a:rPr lang="en-US" sz="1800" dirty="0">
                <a:solidFill>
                  <a:srgbClr val="222A35"/>
                </a:solidFill>
                <a:effectLst/>
                <a:latin typeface="Segoe UI" panose="020B0502040204020203" pitchFamily="34" charset="0"/>
              </a:rPr>
              <a:t>“Products” can be hardware, software, upgrades, or integration projects.</a:t>
            </a:r>
          </a:p>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2</a:t>
            </a:fld>
            <a:endParaRPr lang="en-US"/>
          </a:p>
        </p:txBody>
      </p:sp>
    </p:spTree>
    <p:extLst>
      <p:ext uri="{BB962C8B-B14F-4D97-AF65-F5344CB8AC3E}">
        <p14:creationId xmlns:p14="http://schemas.microsoft.com/office/powerpoint/2010/main" val="76547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222A35"/>
                </a:solidFill>
                <a:effectLst/>
                <a:latin typeface="Segoe UI" panose="020B0502040204020203" pitchFamily="34" charset="0"/>
              </a:rPr>
              <a:t>It further states…</a:t>
            </a:r>
          </a:p>
          <a:p>
            <a:pPr marL="342900" marR="0">
              <a:spcBef>
                <a:spcPts val="0"/>
              </a:spcBef>
              <a:spcAft>
                <a:spcPts val="0"/>
              </a:spcAft>
            </a:pPr>
            <a:r>
              <a:rPr lang="en-US" sz="1800" b="1" dirty="0">
                <a:solidFill>
                  <a:srgbClr val="222A35"/>
                </a:solidFill>
                <a:effectLst/>
                <a:latin typeface="Segoe UI" panose="020B0502040204020203" pitchFamily="34" charset="0"/>
              </a:rPr>
              <a:t>…If there is no need for process, there is no role for quality assurance. </a:t>
            </a:r>
            <a:endParaRPr lang="en-US" sz="1800" dirty="0">
              <a:solidFill>
                <a:srgbClr val="222A35"/>
              </a:solidFill>
              <a:effectLst/>
              <a:latin typeface="Segoe UI" panose="020B0502040204020203" pitchFamily="34" charset="0"/>
            </a:endParaRP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So, QA also has to do with processes and process improvement. </a:t>
            </a:r>
          </a:p>
          <a:p>
            <a:pPr marL="0" marR="0">
              <a:spcBef>
                <a:spcPts val="0"/>
              </a:spcBef>
              <a:spcAft>
                <a:spcPts val="0"/>
              </a:spcAft>
            </a:pPr>
            <a:endParaRPr lang="en-US" sz="1800" dirty="0">
              <a:solidFill>
                <a:srgbClr val="222A35"/>
              </a:solidFill>
              <a:effectLst/>
              <a:latin typeface="Segoe UI" panose="020B0502040204020203" pitchFamily="34" charset="0"/>
            </a:endParaRPr>
          </a:p>
          <a:p>
            <a:pPr marL="0" marR="0">
              <a:spcBef>
                <a:spcPts val="0"/>
              </a:spcBef>
              <a:spcAft>
                <a:spcPts val="0"/>
              </a:spcAft>
            </a:pPr>
            <a:r>
              <a:rPr lang="en-US" sz="1800" b="1" dirty="0">
                <a:solidFill>
                  <a:srgbClr val="222A35"/>
                </a:solidFill>
                <a:effectLst/>
                <a:latin typeface="Segoe UI" panose="020B0502040204020203" pitchFamily="34" charset="0"/>
              </a:rPr>
              <a:t>The concept is</a:t>
            </a:r>
            <a:r>
              <a:rPr lang="en-US" sz="1800" dirty="0">
                <a:solidFill>
                  <a:srgbClr val="222A35"/>
                </a:solidFill>
                <a:effectLst/>
                <a:latin typeface="Segoe UI" panose="020B0502040204020203" pitchFamily="34" charset="0"/>
              </a:rPr>
              <a:t>, </a:t>
            </a:r>
            <a:r>
              <a:rPr lang="en-US" sz="1800" b="1" dirty="0">
                <a:solidFill>
                  <a:srgbClr val="222A35"/>
                </a:solidFill>
                <a:effectLst/>
                <a:latin typeface="Segoe UI" panose="020B0502040204020203" pitchFamily="34" charset="0"/>
              </a:rPr>
              <a:t>if the processes are good, the outcome will be good. </a:t>
            </a:r>
            <a:endParaRPr lang="en-US" sz="1800" dirty="0">
              <a:solidFill>
                <a:srgbClr val="222A35"/>
              </a:solidFill>
              <a:effectLst/>
              <a:latin typeface="Segoe UI" panose="020B0502040204020203" pitchFamily="34" charset="0"/>
            </a:endParaRPr>
          </a:p>
          <a:p>
            <a:pPr marL="0" marR="0">
              <a:spcBef>
                <a:spcPts val="0"/>
              </a:spcBef>
              <a:spcAft>
                <a:spcPts val="0"/>
              </a:spcAft>
            </a:pPr>
            <a:endParaRPr lang="en-US" sz="1800" dirty="0">
              <a:solidFill>
                <a:srgbClr val="222A35"/>
              </a:solidFill>
              <a:effectLst/>
              <a:latin typeface="Segoe UI" panose="020B0502040204020203" pitchFamily="34" charset="0"/>
            </a:endParaRPr>
          </a:p>
          <a:p>
            <a:pPr marL="0" marR="0">
              <a:spcBef>
                <a:spcPts val="0"/>
              </a:spcBef>
              <a:spcAft>
                <a:spcPts val="0"/>
              </a:spcAft>
            </a:pPr>
            <a:r>
              <a:rPr lang="en-US" sz="1800" dirty="0">
                <a:solidFill>
                  <a:srgbClr val="222A35"/>
                </a:solidFill>
                <a:effectLst/>
                <a:latin typeface="Segoe UI" panose="020B0502040204020203" pitchFamily="34" charset="0"/>
              </a:rPr>
              <a:t>And </a:t>
            </a:r>
            <a:r>
              <a:rPr lang="en-US" sz="1800" b="1" dirty="0">
                <a:solidFill>
                  <a:srgbClr val="222A35"/>
                </a:solidFill>
                <a:effectLst/>
                <a:latin typeface="Segoe UI" panose="020B0502040204020203" pitchFamily="34" charset="0"/>
              </a:rPr>
              <a:t>testing</a:t>
            </a:r>
            <a:r>
              <a:rPr lang="en-US" sz="1800" dirty="0">
                <a:solidFill>
                  <a:srgbClr val="222A35"/>
                </a:solidFill>
                <a:effectLst/>
                <a:latin typeface="Segoe UI" panose="020B0502040204020203" pitchFamily="34" charset="0"/>
              </a:rPr>
              <a:t> is a big part of that process. </a:t>
            </a:r>
          </a:p>
          <a:p>
            <a:pPr marL="0" marR="0">
              <a:spcBef>
                <a:spcPts val="0"/>
              </a:spcBef>
              <a:spcAft>
                <a:spcPts val="0"/>
              </a:spcAft>
            </a:pPr>
            <a:r>
              <a:rPr lang="en-US" sz="1800" dirty="0">
                <a:solidFill>
                  <a:srgbClr val="222A35"/>
                </a:solidFill>
                <a:effectLst/>
                <a:latin typeface="Segoe UI" panose="020B0502040204020203" pitchFamily="34" charset="0"/>
              </a:rPr>
              <a:t>This is the part everyone sees, and sometimes participates in. </a:t>
            </a:r>
          </a:p>
          <a:p>
            <a:pPr marL="0" marR="0">
              <a:spcBef>
                <a:spcPts val="0"/>
              </a:spcBef>
              <a:spcAft>
                <a:spcPts val="0"/>
              </a:spcAft>
            </a:pPr>
            <a:r>
              <a:rPr lang="en-US" sz="1800" dirty="0">
                <a:solidFill>
                  <a:srgbClr val="222A35"/>
                </a:solidFill>
                <a:effectLst/>
                <a:latin typeface="Segoe UI" panose="020B0502040204020203" pitchFamily="34" charset="0"/>
              </a:rPr>
              <a:t>So… What is testing?</a:t>
            </a:r>
          </a:p>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3</a:t>
            </a:fld>
            <a:endParaRPr lang="en-US"/>
          </a:p>
        </p:txBody>
      </p:sp>
    </p:spTree>
    <p:extLst>
      <p:ext uri="{BB962C8B-B14F-4D97-AF65-F5344CB8AC3E}">
        <p14:creationId xmlns:p14="http://schemas.microsoft.com/office/powerpoint/2010/main" val="250663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2E75B5"/>
                </a:solidFill>
                <a:effectLst/>
                <a:latin typeface="Calibri" panose="020F0502020204030204" pitchFamily="34" charset="0"/>
              </a:rPr>
              <a:t>What is Testing?</a:t>
            </a:r>
          </a:p>
          <a:p>
            <a:pPr marL="0" marR="0">
              <a:spcBef>
                <a:spcPts val="0"/>
              </a:spcBef>
              <a:spcAft>
                <a:spcPts val="0"/>
              </a:spcAft>
            </a:pPr>
            <a:r>
              <a:rPr lang="en-US" sz="1800" dirty="0">
                <a:solidFill>
                  <a:srgbClr val="222A35"/>
                </a:solidFill>
                <a:effectLst/>
                <a:latin typeface="Segoe UI" panose="020B0502040204020203" pitchFamily="34" charset="0"/>
              </a:rPr>
              <a:t>The best definition I've found for testing, although a little long, is from the founders of the Rapid Software Testing (RST) methodology:</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b="1" dirty="0">
                <a:solidFill>
                  <a:srgbClr val="222A35"/>
                </a:solidFill>
                <a:effectLst/>
                <a:latin typeface="Segoe UI" panose="020B0502040204020203" pitchFamily="34" charset="0"/>
              </a:rPr>
              <a:t>Testing</a:t>
            </a:r>
            <a:r>
              <a:rPr lang="en-US" sz="1800" dirty="0">
                <a:solidFill>
                  <a:srgbClr val="222A35"/>
                </a:solidFill>
                <a:effectLst/>
                <a:latin typeface="Segoe UI" panose="020B0502040204020203" pitchFamily="34" charset="0"/>
              </a:rPr>
              <a:t> is the process of evaluating a product by </a:t>
            </a:r>
            <a:r>
              <a:rPr lang="en-US" sz="1800" b="1" dirty="0">
                <a:solidFill>
                  <a:srgbClr val="222A35"/>
                </a:solidFill>
                <a:effectLst/>
                <a:latin typeface="Segoe UI" panose="020B0502040204020203" pitchFamily="34" charset="0"/>
              </a:rPr>
              <a:t>learning</a:t>
            </a:r>
            <a:r>
              <a:rPr lang="en-US" sz="1800" dirty="0">
                <a:solidFill>
                  <a:srgbClr val="222A35"/>
                </a:solidFill>
                <a:effectLst/>
                <a:latin typeface="Segoe UI" panose="020B0502040204020203" pitchFamily="34" charset="0"/>
              </a:rPr>
              <a:t> about it through </a:t>
            </a:r>
            <a:r>
              <a:rPr lang="en-US" sz="1800" b="1" dirty="0">
                <a:solidFill>
                  <a:srgbClr val="222A35"/>
                </a:solidFill>
                <a:effectLst/>
                <a:latin typeface="Segoe UI" panose="020B0502040204020203" pitchFamily="34" charset="0"/>
              </a:rPr>
              <a:t>experiencing, exploring</a:t>
            </a:r>
            <a:r>
              <a:rPr lang="en-US" sz="1800" dirty="0">
                <a:solidFill>
                  <a:srgbClr val="222A35"/>
                </a:solidFill>
                <a:effectLst/>
                <a:latin typeface="Segoe UI" panose="020B0502040204020203" pitchFamily="34" charset="0"/>
              </a:rPr>
              <a:t>, and </a:t>
            </a:r>
            <a:r>
              <a:rPr lang="en-US" sz="1800" b="1" dirty="0">
                <a:solidFill>
                  <a:srgbClr val="222A35"/>
                </a:solidFill>
                <a:effectLst/>
                <a:latin typeface="Segoe UI" panose="020B0502040204020203" pitchFamily="34" charset="0"/>
              </a:rPr>
              <a:t>experimenting</a:t>
            </a:r>
            <a:r>
              <a:rPr lang="en-US" sz="1800" dirty="0">
                <a:solidFill>
                  <a:srgbClr val="222A35"/>
                </a:solidFill>
                <a:effectLst/>
                <a:latin typeface="Segoe UI" panose="020B0502040204020203" pitchFamily="34" charset="0"/>
              </a:rPr>
              <a:t>, which includes to some degree: questioning, study, modeling, observation &amp; inference, output checking, etc.</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The key words are in bold.</a:t>
            </a:r>
          </a:p>
          <a:p>
            <a:pPr marL="0" marR="0">
              <a:spcBef>
                <a:spcPts val="0"/>
              </a:spcBef>
              <a:spcAft>
                <a:spcPts val="0"/>
              </a:spcAft>
            </a:pPr>
            <a:r>
              <a:rPr lang="en-US" sz="1800" dirty="0">
                <a:solidFill>
                  <a:srgbClr val="222A35"/>
                </a:solidFill>
                <a:effectLst/>
                <a:latin typeface="Segoe UI" panose="020B0502040204020203" pitchFamily="34" charset="0"/>
              </a:rPr>
              <a:t> </a:t>
            </a:r>
          </a:p>
          <a:p>
            <a:pPr marL="342900" marR="0">
              <a:spcBef>
                <a:spcPts val="0"/>
              </a:spcBef>
              <a:spcAft>
                <a:spcPts val="0"/>
              </a:spcAft>
            </a:pPr>
            <a:r>
              <a:rPr lang="en-US" sz="1800" b="1" dirty="0">
                <a:solidFill>
                  <a:srgbClr val="222A35"/>
                </a:solidFill>
                <a:effectLst/>
                <a:latin typeface="Segoe UI" panose="020B0502040204020203" pitchFamily="34" charset="0"/>
              </a:rPr>
              <a:t>But… I like the simpler definition of:</a:t>
            </a:r>
            <a:r>
              <a:rPr lang="en-US" sz="1800" dirty="0">
                <a:solidFill>
                  <a:srgbClr val="222A35"/>
                </a:solidFill>
                <a:effectLst/>
                <a:latin typeface="Segoe UI" panose="020B0502040204020203" pitchFamily="34" charset="0"/>
              </a:rPr>
              <a:t> What would happen if I did this?</a:t>
            </a:r>
          </a:p>
          <a:p>
            <a:pPr marL="0" marR="0">
              <a:spcBef>
                <a:spcPts val="0"/>
              </a:spcBef>
              <a:spcAft>
                <a:spcPts val="0"/>
              </a:spcAft>
            </a:pPr>
            <a:r>
              <a:rPr lang="en-US" sz="1800" dirty="0">
                <a:solidFill>
                  <a:srgbClr val="FA0000"/>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This is where the tester is allowed to </a:t>
            </a:r>
            <a:r>
              <a:rPr lang="en-US" sz="1800" b="1" dirty="0">
                <a:solidFill>
                  <a:srgbClr val="222A35"/>
                </a:solidFill>
                <a:effectLst/>
                <a:latin typeface="Segoe UI" panose="020B0502040204020203" pitchFamily="34" charset="0"/>
              </a:rPr>
              <a:t>investigate</a:t>
            </a:r>
            <a:r>
              <a:rPr lang="en-US" sz="1800" dirty="0">
                <a:solidFill>
                  <a:srgbClr val="222A35"/>
                </a:solidFill>
                <a:effectLst/>
                <a:latin typeface="Segoe UI" panose="020B0502040204020203" pitchFamily="34" charset="0"/>
              </a:rPr>
              <a:t> and try new things </a:t>
            </a:r>
            <a:r>
              <a:rPr lang="en-US" sz="1800" b="1" dirty="0">
                <a:solidFill>
                  <a:srgbClr val="222A35"/>
                </a:solidFill>
                <a:effectLst/>
                <a:latin typeface="Segoe UI" panose="020B0502040204020203" pitchFamily="34" charset="0"/>
              </a:rPr>
              <a:t>based on the current results of that investigation</a:t>
            </a: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b="1" dirty="0">
                <a:solidFill>
                  <a:srgbClr val="222A35"/>
                </a:solidFill>
                <a:effectLst/>
                <a:latin typeface="Segoe UI" panose="020B0502040204020203" pitchFamily="34" charset="0"/>
              </a:rPr>
              <a:t>There is no script</a:t>
            </a:r>
            <a:r>
              <a:rPr lang="en-US" sz="1800" dirty="0">
                <a:solidFill>
                  <a:srgbClr val="222A35"/>
                </a:solidFill>
                <a:effectLst/>
                <a:latin typeface="Segoe UI" panose="020B0502040204020203" pitchFamily="34" charset="0"/>
              </a:rPr>
              <a:t>. This is where you will find brand new, hidden bugs, if there are any.</a:t>
            </a:r>
          </a:p>
          <a:p>
            <a:pPr marL="0" marR="0">
              <a:spcBef>
                <a:spcPts val="0"/>
              </a:spcBef>
              <a:spcAft>
                <a:spcPts val="0"/>
              </a:spcAft>
            </a:pPr>
            <a:endParaRPr lang="en-US" sz="1800" dirty="0">
              <a:solidFill>
                <a:srgbClr val="222A35"/>
              </a:solidFill>
              <a:effectLst/>
              <a:latin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222A35"/>
                </a:solidFill>
                <a:effectLst/>
                <a:latin typeface="Segoe UI" panose="020B0502040204020203" pitchFamily="34" charset="0"/>
              </a:rPr>
              <a:t>Some testers will say, </a:t>
            </a:r>
            <a:r>
              <a:rPr lang="en-US" sz="1800" b="1" i="1" dirty="0">
                <a:solidFill>
                  <a:srgbClr val="222A35"/>
                </a:solidFill>
                <a:effectLst/>
                <a:latin typeface="Calibri" panose="020F0502020204030204" pitchFamily="34" charset="0"/>
              </a:rPr>
              <a:t>If it's not exploratory in nature, it's not testing.</a:t>
            </a:r>
            <a:r>
              <a:rPr lang="en-US" sz="1800" dirty="0">
                <a:solidFill>
                  <a:srgbClr val="222A35"/>
                </a:solidFill>
                <a:effectLst/>
                <a:latin typeface="Segoe UI" panose="020B0502040204020203" pitchFamily="34" charset="0"/>
              </a:rPr>
              <a:t> I’ve since found that not to be true and I’ll give you an example a little later. </a:t>
            </a:r>
            <a:r>
              <a:rPr lang="en-US" sz="1800" i="1" dirty="0">
                <a:solidFill>
                  <a:srgbClr val="222A35"/>
                </a:solidFill>
                <a:effectLst/>
                <a:latin typeface="Segoe UI" panose="020B0502040204020203" pitchFamily="34" charset="0"/>
              </a:rPr>
              <a:t>(Processes are always evolving.)</a:t>
            </a:r>
          </a:p>
          <a:p>
            <a:pPr marL="0" marR="0">
              <a:spcBef>
                <a:spcPts val="0"/>
              </a:spcBef>
              <a:spcAft>
                <a:spcPts val="0"/>
              </a:spcAft>
            </a:pPr>
            <a:r>
              <a:rPr lang="en-US" sz="1800" dirty="0">
                <a:solidFill>
                  <a:srgbClr val="FA0000"/>
                </a:solidFill>
                <a:effectLst/>
                <a:latin typeface="Segoe UI" panose="020B0502040204020203" pitchFamily="34" charset="0"/>
              </a:rPr>
              <a:t> </a:t>
            </a:r>
            <a:endParaRPr lang="en-US" sz="1800" dirty="0">
              <a:solidFill>
                <a:srgbClr val="222A35"/>
              </a:solidFill>
              <a:effectLst/>
              <a:latin typeface="Segoe UI" panose="020B0502040204020203" pitchFamily="34" charset="0"/>
            </a:endParaRPr>
          </a:p>
          <a:p>
            <a:pPr marL="0" marR="0">
              <a:spcBef>
                <a:spcPts val="0"/>
              </a:spcBef>
              <a:spcAft>
                <a:spcPts val="0"/>
              </a:spcAft>
            </a:pPr>
            <a:r>
              <a:rPr lang="en-US" sz="1800" dirty="0">
                <a:solidFill>
                  <a:srgbClr val="222A35"/>
                </a:solidFill>
                <a:effectLst/>
                <a:latin typeface="Segoe UI" panose="020B0502040204020203" pitchFamily="34" charset="0"/>
              </a:rPr>
              <a:t>So, if you're not testing, what are you doing? … Checking.</a:t>
            </a:r>
          </a:p>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4</a:t>
            </a:fld>
            <a:endParaRPr lang="en-US"/>
          </a:p>
        </p:txBody>
      </p:sp>
    </p:spTree>
    <p:extLst>
      <p:ext uri="{BB962C8B-B14F-4D97-AF65-F5344CB8AC3E}">
        <p14:creationId xmlns:p14="http://schemas.microsoft.com/office/powerpoint/2010/main" val="181523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2E75B5"/>
                </a:solidFill>
                <a:effectLst/>
                <a:latin typeface="Calibri" panose="020F0502020204030204" pitchFamily="34" charset="0"/>
              </a:rPr>
              <a:t>What is Checking?</a:t>
            </a:r>
          </a:p>
          <a:p>
            <a:pPr marL="0" marR="0">
              <a:spcBef>
                <a:spcPts val="0"/>
              </a:spcBef>
              <a:spcAft>
                <a:spcPts val="0"/>
              </a:spcAft>
            </a:pPr>
            <a:r>
              <a:rPr lang="en-US" sz="1800" dirty="0">
                <a:solidFill>
                  <a:srgbClr val="FA0000"/>
                </a:solidFill>
                <a:effectLst/>
                <a:latin typeface="Segoe UI" panose="020B0502040204020203" pitchFamily="34" charset="0"/>
              </a:rPr>
              <a:t> </a:t>
            </a:r>
          </a:p>
          <a:p>
            <a:pPr marL="0" marR="0">
              <a:spcBef>
                <a:spcPts val="0"/>
              </a:spcBef>
              <a:spcAft>
                <a:spcPts val="0"/>
              </a:spcAft>
            </a:pPr>
            <a:r>
              <a:rPr lang="en-US" sz="1800" b="1" dirty="0">
                <a:solidFill>
                  <a:srgbClr val="222A35"/>
                </a:solidFill>
                <a:effectLst/>
                <a:latin typeface="Segoe UI" panose="020B0502040204020203" pitchFamily="34" charset="0"/>
              </a:rPr>
              <a:t>Checking</a:t>
            </a:r>
            <a:r>
              <a:rPr lang="en-US" sz="1800" dirty="0">
                <a:solidFill>
                  <a:srgbClr val="222A35"/>
                </a:solidFill>
                <a:effectLst/>
                <a:latin typeface="Segoe UI" panose="020B0502040204020203" pitchFamily="34" charset="0"/>
              </a:rPr>
              <a:t> is the process of making evaluations by applying algorithmic decision rules to specific observations of a product.</a:t>
            </a:r>
          </a:p>
          <a:p>
            <a:pPr marL="0" marR="0">
              <a:spcBef>
                <a:spcPts val="0"/>
              </a:spcBef>
              <a:spcAft>
                <a:spcPts val="0"/>
              </a:spcAft>
            </a:pPr>
            <a:r>
              <a:rPr lang="en-US" sz="1800" dirty="0">
                <a:solidFill>
                  <a:srgbClr val="FA0000"/>
                </a:solidFill>
                <a:effectLst/>
                <a:latin typeface="Segoe UI" panose="020B0502040204020203" pitchFamily="34" charset="0"/>
              </a:rPr>
              <a:t> </a:t>
            </a:r>
          </a:p>
          <a:p>
            <a:pPr marL="342900" marR="0">
              <a:spcBef>
                <a:spcPts val="0"/>
              </a:spcBef>
              <a:spcAft>
                <a:spcPts val="0"/>
              </a:spcAft>
            </a:pPr>
            <a:r>
              <a:rPr lang="en-US" sz="1800" b="1" dirty="0">
                <a:solidFill>
                  <a:srgbClr val="222A35"/>
                </a:solidFill>
                <a:effectLst/>
                <a:latin typeface="Segoe UI" panose="020B0502040204020203" pitchFamily="34" charset="0"/>
              </a:rPr>
              <a:t>The simple definition:</a:t>
            </a:r>
            <a:r>
              <a:rPr lang="en-US" sz="1800" dirty="0">
                <a:solidFill>
                  <a:srgbClr val="222A35"/>
                </a:solidFill>
                <a:effectLst/>
                <a:latin typeface="Segoe UI" panose="020B0502040204020203" pitchFamily="34" charset="0"/>
              </a:rPr>
              <a:t> Did it do this? Yes or No. (More binary)</a:t>
            </a:r>
          </a:p>
          <a:p>
            <a:pPr marL="0" marR="0">
              <a:spcBef>
                <a:spcPts val="0"/>
              </a:spcBef>
              <a:spcAft>
                <a:spcPts val="0"/>
              </a:spcAft>
            </a:pPr>
            <a:r>
              <a:rPr lang="en-US" sz="1800" dirty="0">
                <a:solidFill>
                  <a:srgbClr val="FA0000"/>
                </a:solidFill>
                <a:effectLst/>
                <a:latin typeface="Segoe UI" panose="020B0502040204020203" pitchFamily="34" charset="0"/>
              </a:rPr>
              <a:t> </a:t>
            </a:r>
          </a:p>
          <a:p>
            <a:pPr marL="0" marR="0">
              <a:spcBef>
                <a:spcPts val="0"/>
              </a:spcBef>
              <a:spcAft>
                <a:spcPts val="0"/>
              </a:spcAft>
            </a:pPr>
            <a:r>
              <a:rPr lang="en-US" sz="1800" b="1" dirty="0">
                <a:solidFill>
                  <a:srgbClr val="222A35"/>
                </a:solidFill>
                <a:effectLst/>
                <a:latin typeface="Segoe UI" panose="020B0502040204020203" pitchFamily="34" charset="0"/>
              </a:rPr>
              <a:t>This usually refers to automated scripts </a:t>
            </a:r>
            <a:r>
              <a:rPr lang="en-US" sz="1800" dirty="0">
                <a:solidFill>
                  <a:srgbClr val="222A35"/>
                </a:solidFill>
                <a:effectLst/>
                <a:latin typeface="Segoe UI" panose="020B0502040204020203" pitchFamily="34" charset="0"/>
              </a:rPr>
              <a:t>that are used for regression testing. You won't find any new bugs, but you will know if something was inadvertently changed by software change somewhere else. It's a good </a:t>
            </a:r>
            <a:r>
              <a:rPr lang="en-US" sz="1800" b="1" dirty="0">
                <a:solidFill>
                  <a:srgbClr val="222A35"/>
                </a:solidFill>
                <a:effectLst/>
                <a:latin typeface="Segoe UI" panose="020B0502040204020203" pitchFamily="34" charset="0"/>
              </a:rPr>
              <a:t>check!</a:t>
            </a:r>
          </a:p>
          <a:p>
            <a:pPr marL="0" marR="0">
              <a:spcBef>
                <a:spcPts val="0"/>
              </a:spcBef>
              <a:spcAft>
                <a:spcPts val="0"/>
              </a:spcAft>
            </a:pPr>
            <a:endParaRPr lang="en-US" sz="1800" dirty="0">
              <a:solidFill>
                <a:srgbClr val="222A35"/>
              </a:solidFill>
              <a:effectLst/>
              <a:latin typeface="Segoe UI" panose="020B0502040204020203" pitchFamily="34" charset="0"/>
            </a:endParaRPr>
          </a:p>
          <a:p>
            <a:pPr marL="0" marR="0">
              <a:spcBef>
                <a:spcPts val="0"/>
              </a:spcBef>
              <a:spcAft>
                <a:spcPts val="0"/>
              </a:spcAft>
            </a:pPr>
            <a:r>
              <a:rPr lang="en-US" sz="1800" b="1" dirty="0">
                <a:solidFill>
                  <a:srgbClr val="222A35"/>
                </a:solidFill>
                <a:effectLst/>
                <a:latin typeface="Segoe UI" panose="020B0502040204020203" pitchFamily="34" charset="0"/>
              </a:rPr>
              <a:t>Scripts, scenarios, and test cases</a:t>
            </a:r>
            <a:r>
              <a:rPr lang="en-US" sz="1800" dirty="0">
                <a:solidFill>
                  <a:srgbClr val="222A35"/>
                </a:solidFill>
                <a:effectLst/>
                <a:latin typeface="Segoe UI" panose="020B0502040204020203" pitchFamily="34" charset="0"/>
              </a:rPr>
              <a:t> are sometimes called checking. We use them all the time, and as long as they are not stifling the tester’s freedom to explore, they're good.</a:t>
            </a:r>
          </a:p>
          <a:p>
            <a:pPr marL="0" marR="0">
              <a:spcBef>
                <a:spcPts val="0"/>
              </a:spcBef>
              <a:spcAft>
                <a:spcPts val="0"/>
              </a:spcAft>
            </a:pPr>
            <a:r>
              <a:rPr lang="en-US" sz="1800" dirty="0">
                <a:solidFill>
                  <a:srgbClr val="222A35"/>
                </a:solidFill>
                <a:effectLst/>
                <a:latin typeface="Segoe UI" panose="020B0502040204020203" pitchFamily="34" charset="0"/>
              </a:rPr>
              <a:t> </a:t>
            </a:r>
          </a:p>
          <a:p>
            <a:pPr marL="342900" marR="0">
              <a:spcBef>
                <a:spcPts val="0"/>
              </a:spcBef>
              <a:spcAft>
                <a:spcPts val="0"/>
              </a:spcAft>
            </a:pPr>
            <a:r>
              <a:rPr lang="en-US" sz="1800" dirty="0">
                <a:solidFill>
                  <a:srgbClr val="222A35"/>
                </a:solidFill>
                <a:effectLst/>
                <a:latin typeface="Segoe UI" panose="020B0502040204020203" pitchFamily="34" charset="0"/>
              </a:rPr>
              <a:t>BTW… We've used all of these terms in the </a:t>
            </a:r>
            <a:r>
              <a:rPr lang="en-US" sz="1800" b="0" dirty="0">
                <a:solidFill>
                  <a:srgbClr val="222A35"/>
                </a:solidFill>
                <a:effectLst/>
                <a:latin typeface="Segoe UI" panose="020B0502040204020203" pitchFamily="34" charset="0"/>
              </a:rPr>
              <a:t>past,</a:t>
            </a:r>
            <a:r>
              <a:rPr lang="en-US" sz="1800" b="1" dirty="0">
                <a:solidFill>
                  <a:srgbClr val="222A35"/>
                </a:solidFill>
                <a:effectLst/>
                <a:latin typeface="Segoe UI" panose="020B0502040204020203" pitchFamily="34" charset="0"/>
              </a:rPr>
              <a:t> scripts, scenarios, and test cases, </a:t>
            </a:r>
            <a:r>
              <a:rPr lang="en-US" sz="1800" dirty="0">
                <a:solidFill>
                  <a:srgbClr val="222A35"/>
                </a:solidFill>
                <a:effectLst/>
                <a:latin typeface="Segoe UI" panose="020B0502040204020203" pitchFamily="34" charset="0"/>
              </a:rPr>
              <a:t>and they all </a:t>
            </a:r>
            <a:r>
              <a:rPr lang="en-US" sz="1800" b="1" dirty="0">
                <a:solidFill>
                  <a:srgbClr val="222A35"/>
                </a:solidFill>
                <a:effectLst/>
                <a:latin typeface="Segoe UI" panose="020B0502040204020203" pitchFamily="34" charset="0"/>
              </a:rPr>
              <a:t>mean essentially the same thing </a:t>
            </a:r>
            <a:r>
              <a:rPr lang="en-US" sz="1800" dirty="0">
                <a:solidFill>
                  <a:srgbClr val="222A35"/>
                </a:solidFill>
                <a:effectLst/>
                <a:latin typeface="Segoe UI" panose="020B0502040204020203" pitchFamily="34" charset="0"/>
              </a:rPr>
              <a:t>as far as I'm concerned. The differences are not worth arguing about. If the vendor is supplying the scripts, I will generally use whatever name they like, but I prefer scenarios.</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In most cases, when I’m conducting a testing session, I will </a:t>
            </a:r>
            <a:r>
              <a:rPr lang="en-US" sz="1800" b="1" dirty="0">
                <a:solidFill>
                  <a:srgbClr val="222A35"/>
                </a:solidFill>
                <a:effectLst/>
                <a:latin typeface="Segoe UI" panose="020B0502040204020203" pitchFamily="34" charset="0"/>
              </a:rPr>
              <a:t>advise the testers </a:t>
            </a:r>
            <a:r>
              <a:rPr lang="en-US" sz="1800" dirty="0">
                <a:solidFill>
                  <a:srgbClr val="222A35"/>
                </a:solidFill>
                <a:effectLst/>
                <a:latin typeface="Segoe UI" panose="020B0502040204020203" pitchFamily="34" charset="0"/>
              </a:rPr>
              <a:t>to… </a:t>
            </a:r>
          </a:p>
          <a:p>
            <a:pPr marL="0" marR="0">
              <a:spcBef>
                <a:spcPts val="0"/>
              </a:spcBef>
              <a:spcAft>
                <a:spcPts val="0"/>
              </a:spcAft>
            </a:pPr>
            <a:r>
              <a:rPr lang="en-US" sz="1800" dirty="0">
                <a:solidFill>
                  <a:srgbClr val="222A35"/>
                </a:solidFill>
                <a:effectLst/>
                <a:latin typeface="Segoe UI" panose="020B0502040204020203" pitchFamily="34" charset="0"/>
              </a:rPr>
              <a:t>vary the data, </a:t>
            </a:r>
          </a:p>
          <a:p>
            <a:pPr marL="0" marR="0">
              <a:spcBef>
                <a:spcPts val="0"/>
              </a:spcBef>
              <a:spcAft>
                <a:spcPts val="0"/>
              </a:spcAft>
            </a:pPr>
            <a:r>
              <a:rPr lang="en-US" sz="1800" dirty="0">
                <a:solidFill>
                  <a:srgbClr val="222A35"/>
                </a:solidFill>
                <a:effectLst/>
                <a:latin typeface="Segoe UI" panose="020B0502040204020203" pitchFamily="34" charset="0"/>
              </a:rPr>
              <a:t>look for oddities, </a:t>
            </a:r>
          </a:p>
          <a:p>
            <a:pPr marL="0" marR="0">
              <a:spcBef>
                <a:spcPts val="0"/>
              </a:spcBef>
              <a:spcAft>
                <a:spcPts val="0"/>
              </a:spcAft>
            </a:pPr>
            <a:r>
              <a:rPr lang="en-US" sz="1800" dirty="0">
                <a:solidFill>
                  <a:srgbClr val="222A35"/>
                </a:solidFill>
                <a:effectLst/>
                <a:latin typeface="Segoe UI" panose="020B0502040204020203" pitchFamily="34" charset="0"/>
              </a:rPr>
              <a:t>and to </a:t>
            </a:r>
            <a:r>
              <a:rPr lang="en-US" sz="1800" b="1" dirty="0">
                <a:solidFill>
                  <a:srgbClr val="222A35"/>
                </a:solidFill>
                <a:effectLst/>
                <a:latin typeface="Segoe UI" panose="020B0502040204020203" pitchFamily="34" charset="0"/>
              </a:rPr>
              <a:t>explore</a:t>
            </a:r>
            <a:r>
              <a:rPr lang="en-US" sz="1800" dirty="0">
                <a:solidFill>
                  <a:srgbClr val="222A35"/>
                </a:solidFill>
                <a:effectLst/>
                <a:latin typeface="Segoe UI" panose="020B0502040204020203" pitchFamily="34" charset="0"/>
              </a:rPr>
              <a:t> those things that raise </a:t>
            </a:r>
            <a:r>
              <a:rPr lang="en-US" sz="1800" b="1" dirty="0">
                <a:solidFill>
                  <a:srgbClr val="222A35"/>
                </a:solidFill>
                <a:effectLst/>
                <a:latin typeface="Segoe UI" panose="020B0502040204020203" pitchFamily="34" charset="0"/>
              </a:rPr>
              <a:t>questions</a:t>
            </a:r>
            <a:r>
              <a:rPr lang="en-US" sz="1800" dirty="0">
                <a:solidFill>
                  <a:srgbClr val="222A35"/>
                </a:solidFill>
                <a:effectLst/>
                <a:latin typeface="Segoe UI" panose="020B0502040204020203" pitchFamily="34" charset="0"/>
              </a:rPr>
              <a:t>. No matter what kind of script we are using.</a:t>
            </a:r>
          </a:p>
          <a:p>
            <a:endParaRPr lang="en-US" dirty="0"/>
          </a:p>
          <a:p>
            <a:r>
              <a:rPr lang="en-US" sz="1800" dirty="0">
                <a:solidFill>
                  <a:srgbClr val="222A35"/>
                </a:solidFill>
                <a:effectLst/>
                <a:latin typeface="Segoe UI" panose="020B0502040204020203" pitchFamily="34" charset="0"/>
              </a:rPr>
              <a:t>I'd like to give you an</a:t>
            </a:r>
            <a:r>
              <a:rPr lang="en-US" dirty="0"/>
              <a:t> example </a:t>
            </a:r>
            <a:r>
              <a:rPr lang="en-US" sz="1800" dirty="0">
                <a:solidFill>
                  <a:srgbClr val="222A35"/>
                </a:solidFill>
                <a:effectLst/>
                <a:latin typeface="Segoe UI" panose="020B0502040204020203" pitchFamily="34" charset="0"/>
              </a:rPr>
              <a:t>of testing, checking, and the meaning of quality to different people.</a:t>
            </a:r>
          </a:p>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5</a:t>
            </a:fld>
            <a:endParaRPr lang="en-US"/>
          </a:p>
        </p:txBody>
      </p:sp>
    </p:spTree>
    <p:extLst>
      <p:ext uri="{BB962C8B-B14F-4D97-AF65-F5344CB8AC3E}">
        <p14:creationId xmlns:p14="http://schemas.microsoft.com/office/powerpoint/2010/main" val="228436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Segoe UI" panose="020B0502040204020203" pitchFamily="34" charset="0"/>
              </a:rPr>
              <a:t>Some of you might remember the Concur project. This is the home page. </a:t>
            </a:r>
          </a:p>
          <a:p>
            <a:pPr marL="0" marR="0">
              <a:spcBef>
                <a:spcPts val="0"/>
              </a:spcBef>
              <a:spcAft>
                <a:spcPts val="0"/>
              </a:spcAft>
            </a:pPr>
            <a:r>
              <a:rPr lang="en-US" sz="1800" b="1" dirty="0">
                <a:solidFill>
                  <a:srgbClr val="000000"/>
                </a:solidFill>
                <a:effectLst/>
                <a:latin typeface="Segoe UI" panose="020B0502040204020203" pitchFamily="34" charset="0"/>
              </a:rPr>
              <a:t>Just a little background</a:t>
            </a:r>
            <a:r>
              <a:rPr lang="en-US" sz="1800" dirty="0">
                <a:solidFill>
                  <a:srgbClr val="000000"/>
                </a:solidFill>
                <a:effectLst/>
                <a:latin typeface="Segoe UI" panose="020B0502040204020203" pitchFamily="34" charset="0"/>
              </a:rPr>
              <a:t> </a:t>
            </a:r>
            <a:r>
              <a:rPr lang="en-US" sz="1800" b="1" dirty="0">
                <a:solidFill>
                  <a:srgbClr val="000000"/>
                </a:solidFill>
                <a:effectLst/>
                <a:latin typeface="Segoe UI" panose="020B0502040204020203" pitchFamily="34" charset="0"/>
              </a:rPr>
              <a:t>for the new people.</a:t>
            </a:r>
            <a:r>
              <a:rPr lang="en-US" sz="1800" dirty="0">
                <a:solidFill>
                  <a:srgbClr val="000000"/>
                </a:solidFill>
                <a:effectLst/>
                <a:latin typeface="Segoe UI" panose="020B0502040204020203" pitchFamily="34" charset="0"/>
              </a:rPr>
              <a:t> Concur is a huge SaaS company, that provides travel and expense management services to businesses in (almost) all industries.</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UConn bought the 3 modules shown at the top: Requests, Travel, and Expense. The UConn process is to… </a:t>
            </a:r>
          </a:p>
          <a:p>
            <a:pPr marL="0" marR="0">
              <a:spcBef>
                <a:spcPts val="0"/>
              </a:spcBef>
              <a:spcAft>
                <a:spcPts val="0"/>
              </a:spcAft>
            </a:pPr>
            <a:r>
              <a:rPr lang="en-US" sz="1800" b="1" dirty="0">
                <a:solidFill>
                  <a:srgbClr val="222A35"/>
                </a:solidFill>
                <a:effectLst/>
                <a:latin typeface="Segoe UI" panose="020B0502040204020203" pitchFamily="34" charset="0"/>
              </a:rPr>
              <a:t>First fill out the Travel Request </a:t>
            </a:r>
            <a:r>
              <a:rPr lang="en-US" sz="1800" dirty="0">
                <a:solidFill>
                  <a:srgbClr val="222A35"/>
                </a:solidFill>
                <a:effectLst/>
                <a:latin typeface="Segoe UI" panose="020B0502040204020203" pitchFamily="34" charset="0"/>
              </a:rPr>
              <a:t>with dates, approx. cost for flights, rental cars, hotels, and food. When that's approved…</a:t>
            </a:r>
          </a:p>
          <a:p>
            <a:pPr marL="0" marR="0">
              <a:spcBef>
                <a:spcPts val="0"/>
              </a:spcBef>
              <a:spcAft>
                <a:spcPts val="0"/>
              </a:spcAft>
            </a:pPr>
            <a:r>
              <a:rPr lang="en-US" sz="1800" b="1" dirty="0">
                <a:solidFill>
                  <a:srgbClr val="222A35"/>
                </a:solidFill>
                <a:effectLst/>
                <a:latin typeface="Segoe UI" panose="020B0502040204020203" pitchFamily="34" charset="0"/>
              </a:rPr>
              <a:t>Then</a:t>
            </a:r>
            <a:r>
              <a:rPr lang="en-US" sz="1800" dirty="0">
                <a:solidFill>
                  <a:srgbClr val="222A35"/>
                </a:solidFill>
                <a:effectLst/>
                <a:latin typeface="Segoe UI" panose="020B0502040204020203" pitchFamily="34" charset="0"/>
              </a:rPr>
              <a:t> </a:t>
            </a:r>
            <a:r>
              <a:rPr lang="en-US" sz="1800" b="1" dirty="0">
                <a:solidFill>
                  <a:srgbClr val="222A35"/>
                </a:solidFill>
                <a:effectLst/>
                <a:latin typeface="Segoe UI" panose="020B0502040204020203" pitchFamily="34" charset="0"/>
              </a:rPr>
              <a:t>book your flights</a:t>
            </a:r>
            <a:r>
              <a:rPr lang="en-US" sz="1800" dirty="0">
                <a:solidFill>
                  <a:srgbClr val="222A35"/>
                </a:solidFill>
                <a:effectLst/>
                <a:latin typeface="Segoe UI" panose="020B0502040204020203" pitchFamily="34" charset="0"/>
              </a:rPr>
              <a:t>, car, hotel. </a:t>
            </a:r>
          </a:p>
          <a:p>
            <a:pPr marL="0" marR="0">
              <a:spcBef>
                <a:spcPts val="0"/>
              </a:spcBef>
              <a:spcAft>
                <a:spcPts val="0"/>
              </a:spcAft>
            </a:pPr>
            <a:r>
              <a:rPr lang="en-US" sz="1800" b="1" dirty="0">
                <a:solidFill>
                  <a:srgbClr val="222A35"/>
                </a:solidFill>
                <a:effectLst/>
                <a:latin typeface="Segoe UI" panose="020B0502040204020203" pitchFamily="34" charset="0"/>
              </a:rPr>
              <a:t>On return, fill out the Expense report</a:t>
            </a:r>
            <a:r>
              <a:rPr lang="en-US" sz="1800" dirty="0">
                <a:solidFill>
                  <a:srgbClr val="222A35"/>
                </a:solidFill>
                <a:effectLst/>
                <a:latin typeface="Segoe UI" panose="020B0502040204020203" pitchFamily="34" charset="0"/>
              </a:rPr>
              <a:t>. You could take pictures of all your receipts with the Concur app and they would automatically show up in your account as text so you could add them to your expense report.</a:t>
            </a:r>
          </a:p>
          <a:p>
            <a:pPr marL="0" marR="0">
              <a:spcBef>
                <a:spcPts val="0"/>
              </a:spcBef>
              <a:spcAft>
                <a:spcPts val="0"/>
              </a:spcAft>
            </a:pPr>
            <a:r>
              <a:rPr lang="en-US" sz="1800" dirty="0">
                <a:solidFill>
                  <a:srgbClr val="222A35"/>
                </a:solidFill>
                <a:effectLst/>
                <a:latin typeface="Segoe UI" panose="020B0502040204020203" pitchFamily="34" charset="0"/>
              </a:rPr>
              <a:t>It’s a nice process.</a:t>
            </a:r>
          </a:p>
          <a:p>
            <a:pPr marL="0" marR="0">
              <a:spcBef>
                <a:spcPts val="0"/>
              </a:spcBef>
              <a:spcAft>
                <a:spcPts val="0"/>
              </a:spcAft>
            </a:pPr>
            <a:r>
              <a:rPr lang="en-US" sz="1800" dirty="0">
                <a:solidFill>
                  <a:srgbClr val="000000"/>
                </a:solidFill>
                <a:effectLst/>
                <a:latin typeface="Segoe UI" panose="020B0502040204020203" pitchFamily="34" charset="0"/>
              </a:rPr>
              <a:t> </a:t>
            </a:r>
          </a:p>
          <a:p>
            <a:pPr marL="0" marR="0">
              <a:spcBef>
                <a:spcPts val="0"/>
              </a:spcBef>
              <a:spcAft>
                <a:spcPts val="0"/>
              </a:spcAft>
            </a:pPr>
            <a:r>
              <a:rPr lang="en-US" sz="1800" b="1" dirty="0">
                <a:solidFill>
                  <a:srgbClr val="222A35"/>
                </a:solidFill>
                <a:effectLst/>
                <a:latin typeface="Segoe UI" panose="020B0502040204020203" pitchFamily="34" charset="0"/>
              </a:rPr>
              <a:t>So, early on in the project,</a:t>
            </a:r>
            <a:r>
              <a:rPr lang="en-US" sz="1800" dirty="0">
                <a:solidFill>
                  <a:srgbClr val="222A35"/>
                </a:solidFill>
                <a:effectLst/>
                <a:latin typeface="Segoe UI" panose="020B0502040204020203" pitchFamily="34" charset="0"/>
              </a:rPr>
              <a:t> as I was creating detailed test scenarios, </a:t>
            </a:r>
            <a:r>
              <a:rPr lang="en-US" sz="1800" b="1" dirty="0">
                <a:solidFill>
                  <a:srgbClr val="222A35"/>
                </a:solidFill>
                <a:effectLst/>
                <a:latin typeface="Segoe UI" panose="020B0502040204020203" pitchFamily="34" charset="0"/>
              </a:rPr>
              <a:t>I found what I thought was a bug in </a:t>
            </a:r>
            <a:r>
              <a:rPr lang="en-US" sz="1800" b="1" dirty="0" err="1">
                <a:solidFill>
                  <a:srgbClr val="222A35"/>
                </a:solidFill>
                <a:effectLst/>
                <a:latin typeface="Segoe UI" panose="020B0502040204020203" pitchFamily="34" charset="0"/>
              </a:rPr>
              <a:t>Concur’s</a:t>
            </a:r>
            <a:r>
              <a:rPr lang="en-US" sz="1800" b="1" dirty="0">
                <a:solidFill>
                  <a:srgbClr val="222A35"/>
                </a:solidFill>
                <a:effectLst/>
                <a:latin typeface="Segoe UI" panose="020B0502040204020203" pitchFamily="34" charset="0"/>
              </a:rPr>
              <a:t> software</a:t>
            </a: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The scenarios were for checking workflow configuration. So, the testers just completed the scenario. Depending on the scenario they completed, a specific workflow kicked off. (Each one took 15 to 30 minutes.)</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The testers were helping by following the different scenarios step-by-step. And the scenarios were serving as a training guide for the testers. It was a win-win. I just want to point out here that the testers are not exploring the software, but they are helping us test.</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In order to write detailed scenarios, I had to </a:t>
            </a:r>
            <a:r>
              <a:rPr lang="en-US" sz="1800" b="1" dirty="0">
                <a:solidFill>
                  <a:srgbClr val="222A35"/>
                </a:solidFill>
                <a:effectLst/>
                <a:latin typeface="Segoe UI" panose="020B0502040204020203" pitchFamily="34" charset="0"/>
              </a:rPr>
              <a:t>learn</a:t>
            </a:r>
            <a:r>
              <a:rPr lang="en-US" sz="1800" dirty="0">
                <a:solidFill>
                  <a:srgbClr val="222A35"/>
                </a:solidFill>
                <a:effectLst/>
                <a:latin typeface="Segoe UI" panose="020B0502040204020203" pitchFamily="34" charset="0"/>
              </a:rPr>
              <a:t> how to use the software. That involved </a:t>
            </a:r>
            <a:r>
              <a:rPr lang="en-US" sz="1800" b="1" dirty="0">
                <a:solidFill>
                  <a:srgbClr val="222A35"/>
                </a:solidFill>
                <a:effectLst/>
                <a:latin typeface="Segoe UI" panose="020B0502040204020203" pitchFamily="34" charset="0"/>
              </a:rPr>
              <a:t>exploring </a:t>
            </a:r>
            <a:r>
              <a:rPr lang="en-US" sz="1800" dirty="0">
                <a:solidFill>
                  <a:srgbClr val="222A35"/>
                </a:solidFill>
                <a:effectLst/>
                <a:latin typeface="Segoe UI" panose="020B0502040204020203" pitchFamily="34" charset="0"/>
              </a:rPr>
              <a:t>and</a:t>
            </a:r>
            <a:r>
              <a:rPr lang="en-US" sz="1800" b="1" dirty="0">
                <a:solidFill>
                  <a:srgbClr val="222A35"/>
                </a:solidFill>
                <a:effectLst/>
                <a:latin typeface="Segoe UI" panose="020B0502040204020203" pitchFamily="34" charset="0"/>
              </a:rPr>
              <a:t> experimenting</a:t>
            </a:r>
            <a:r>
              <a:rPr lang="en-US" sz="1800" dirty="0">
                <a:solidFill>
                  <a:srgbClr val="222A35"/>
                </a:solidFill>
                <a:effectLst/>
                <a:latin typeface="Segoe UI" panose="020B0502040204020203" pitchFamily="34" charset="0"/>
              </a:rPr>
              <a:t> with the software so they could be followed by someone who was not yet familiar with the software.. </a:t>
            </a:r>
            <a:r>
              <a:rPr lang="en-US" sz="1800" b="1" dirty="0">
                <a:solidFill>
                  <a:srgbClr val="222A35"/>
                </a:solidFill>
                <a:effectLst/>
                <a:latin typeface="Segoe UI" panose="020B0502040204020203" pitchFamily="34" charset="0"/>
              </a:rPr>
              <a:t>That was testing</a:t>
            </a: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b="1" dirty="0">
                <a:solidFill>
                  <a:srgbClr val="222A35"/>
                </a:solidFill>
                <a:effectLst/>
                <a:latin typeface="Segoe UI" panose="020B0502040204020203" pitchFamily="34" charset="0"/>
              </a:rPr>
              <a:t>And that was how I found what I thought was a bug</a:t>
            </a: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I had selected a little-known airport from the drop-down list in the </a:t>
            </a:r>
            <a:r>
              <a:rPr lang="en-US" sz="1800" b="1" dirty="0">
                <a:solidFill>
                  <a:srgbClr val="222A35"/>
                </a:solidFill>
                <a:effectLst/>
                <a:latin typeface="Segoe UI" panose="020B0502040204020203" pitchFamily="34" charset="0"/>
              </a:rPr>
              <a:t>Request Module</a:t>
            </a: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I was traveling to Lizard Lick, North Carolina. I was surprised the airport was in the list.</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When I went to complete the expense report, in the Expense Module, I could not find that same airport in the drop-down. The user interface also had a different look and feel. </a:t>
            </a:r>
          </a:p>
          <a:p>
            <a:pPr marL="0" marR="0">
              <a:spcBef>
                <a:spcPts val="0"/>
              </a:spcBef>
              <a:spcAft>
                <a:spcPts val="0"/>
              </a:spcAft>
            </a:pPr>
            <a:r>
              <a:rPr lang="en-US" sz="1800" dirty="0">
                <a:solidFill>
                  <a:srgbClr val="222A35"/>
                </a:solidFill>
                <a:effectLst/>
                <a:latin typeface="Segoe UI" panose="020B0502040204020203" pitchFamily="34" charset="0"/>
              </a:rPr>
              <a:t>As I </a:t>
            </a:r>
            <a:r>
              <a:rPr lang="en-US" sz="1800" b="1" dirty="0">
                <a:solidFill>
                  <a:srgbClr val="222A35"/>
                </a:solidFill>
                <a:effectLst/>
                <a:latin typeface="Segoe UI" panose="020B0502040204020203" pitchFamily="34" charset="0"/>
              </a:rPr>
              <a:t>explored</a:t>
            </a:r>
            <a:r>
              <a:rPr lang="en-US" sz="1800" dirty="0">
                <a:solidFill>
                  <a:srgbClr val="222A35"/>
                </a:solidFill>
                <a:effectLst/>
                <a:latin typeface="Segoe UI" panose="020B0502040204020203" pitchFamily="34" charset="0"/>
              </a:rPr>
              <a:t> further (Testing), I saw that these were two completely different lists. </a:t>
            </a:r>
          </a:p>
          <a:p>
            <a:pPr marL="0" marR="0">
              <a:spcBef>
                <a:spcPts val="0"/>
              </a:spcBef>
              <a:spcAft>
                <a:spcPts val="0"/>
              </a:spcAft>
            </a:pPr>
            <a:r>
              <a:rPr lang="en-US" sz="1800" dirty="0">
                <a:solidFill>
                  <a:srgbClr val="222A35"/>
                </a:solidFill>
                <a:effectLst/>
                <a:latin typeface="Segoe UI" panose="020B0502040204020203" pitchFamily="34" charset="0"/>
              </a:rPr>
              <a:t> </a:t>
            </a:r>
          </a:p>
          <a:p>
            <a:pPr marL="342900" marR="0">
              <a:spcBef>
                <a:spcPts val="0"/>
              </a:spcBef>
              <a:spcAft>
                <a:spcPts val="0"/>
              </a:spcAft>
            </a:pPr>
            <a:r>
              <a:rPr lang="en-US" sz="1800" dirty="0">
                <a:solidFill>
                  <a:srgbClr val="222A35"/>
                </a:solidFill>
                <a:effectLst/>
                <a:latin typeface="Segoe UI" panose="020B0502040204020203" pitchFamily="34" charset="0"/>
              </a:rPr>
              <a:t>Why would they NOT use the same drop-down list in both modules to avoid confusion and maintain consistency?  I mean… consistency is an item I would test for.</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Thinking that this was a quality issue, I reported it to Concur through our representative. My thinking was that other companies and universities would have the same concern. </a:t>
            </a:r>
            <a:r>
              <a:rPr lang="en-US" sz="1800" b="1" dirty="0">
                <a:solidFill>
                  <a:srgbClr val="222A35"/>
                </a:solidFill>
                <a:effectLst/>
                <a:latin typeface="Segoe UI" panose="020B0502040204020203" pitchFamily="34" charset="0"/>
              </a:rPr>
              <a:t>To my surprise</a:t>
            </a:r>
            <a:r>
              <a:rPr lang="en-US" sz="1800" dirty="0">
                <a:solidFill>
                  <a:srgbClr val="222A35"/>
                </a:solidFill>
                <a:effectLst/>
                <a:latin typeface="Segoe UI" panose="020B0502040204020203" pitchFamily="34" charset="0"/>
              </a:rPr>
              <a:t>, Concur was  NOT concerned with the issue. </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I found they had two separate software teams, working on these two modules. Not surprising, but I was surprising to find that these two teams did not even talk to each other. (They really were separate!) That explained the different look and feel and the different drop-down lists. Weren’t they concerned about the quality of their product? I thought they could at least share their resource lists.</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 I found out later that the reason they were not so concerned was that most of </a:t>
            </a:r>
            <a:r>
              <a:rPr lang="en-US" sz="1800" dirty="0" err="1">
                <a:solidFill>
                  <a:srgbClr val="222A35"/>
                </a:solidFill>
                <a:effectLst/>
                <a:latin typeface="Segoe UI" panose="020B0502040204020203" pitchFamily="34" charset="0"/>
              </a:rPr>
              <a:t>Concur’s</a:t>
            </a:r>
            <a:r>
              <a:rPr lang="en-US" sz="1800" dirty="0">
                <a:solidFill>
                  <a:srgbClr val="222A35"/>
                </a:solidFill>
                <a:effectLst/>
                <a:latin typeface="Segoe UI" panose="020B0502040204020203" pitchFamily="34" charset="0"/>
              </a:rPr>
              <a:t> customers use only the Request or the Expense Module, but not both. </a:t>
            </a:r>
          </a:p>
          <a:p>
            <a:pPr marL="0" marR="0">
              <a:spcBef>
                <a:spcPts val="0"/>
              </a:spcBef>
              <a:spcAft>
                <a:spcPts val="0"/>
              </a:spcAft>
            </a:pPr>
            <a:r>
              <a:rPr lang="en-US" sz="1800" dirty="0">
                <a:solidFill>
                  <a:srgbClr val="222A35"/>
                </a:solidFill>
                <a:effectLst/>
                <a:latin typeface="Segoe UI" panose="020B0502040204020203" pitchFamily="34" charset="0"/>
              </a:rPr>
              <a:t>We were NOT using Concur the way the majority of their customers use it.  </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I bring this up just to point out that quality is a fickle thing… it means different things to different people.</a:t>
            </a:r>
          </a:p>
          <a:p>
            <a:pPr marL="0" marR="0">
              <a:spcBef>
                <a:spcPts val="0"/>
              </a:spcBef>
              <a:spcAft>
                <a:spcPts val="0"/>
              </a:spcAft>
            </a:pPr>
            <a:r>
              <a:rPr lang="en-US" sz="1800" dirty="0">
                <a:solidFill>
                  <a:srgbClr val="222A35"/>
                </a:solidFill>
                <a:effectLst/>
                <a:latin typeface="Segoe UI" panose="020B0502040204020203" pitchFamily="34" charset="0"/>
              </a:rPr>
              <a:t>I am sure that issue has been fixed or improved by now. They probably just never tested that scenario with Request and Expense together.</a:t>
            </a:r>
          </a:p>
          <a:p>
            <a:pPr marL="0" marR="0">
              <a:spcBef>
                <a:spcPts val="0"/>
              </a:spcBef>
              <a:spcAft>
                <a:spcPts val="0"/>
              </a:spcAft>
            </a:pPr>
            <a:endParaRPr lang="en-US" sz="1800" dirty="0">
              <a:solidFill>
                <a:srgbClr val="222A35"/>
              </a:solidFill>
              <a:effectLst/>
              <a:latin typeface="Segoe UI" panose="020B0502040204020203" pitchFamily="34" charset="0"/>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6</a:t>
            </a:fld>
            <a:endParaRPr lang="en-US"/>
          </a:p>
        </p:txBody>
      </p:sp>
    </p:spTree>
    <p:extLst>
      <p:ext uri="{BB962C8B-B14F-4D97-AF65-F5344CB8AC3E}">
        <p14:creationId xmlns:p14="http://schemas.microsoft.com/office/powerpoint/2010/main" val="328514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1E4E79"/>
                </a:solidFill>
                <a:effectLst/>
                <a:latin typeface="Calibri" panose="020F0502020204030204" pitchFamily="34" charset="0"/>
              </a:rPr>
              <a:t>Why do we need QA?</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 </a:t>
            </a:r>
            <a:r>
              <a:rPr lang="en-US" sz="1800" b="1" dirty="0">
                <a:solidFill>
                  <a:srgbClr val="2E75B5"/>
                </a:solidFill>
                <a:effectLst/>
                <a:latin typeface="Segoe UI" panose="020B0502040204020203" pitchFamily="34" charset="0"/>
              </a:rPr>
              <a:t>2 reasons…</a:t>
            </a:r>
            <a:endParaRPr lang="en-US" sz="1800" dirty="0">
              <a:solidFill>
                <a:srgbClr val="222A35"/>
              </a:solidFill>
              <a:effectLst/>
              <a:latin typeface="Segoe UI" panose="020B0502040204020203" pitchFamily="34" charset="0"/>
            </a:endParaRPr>
          </a:p>
          <a:p>
            <a:pPr rtl="0" fontAlgn="ctr">
              <a:spcBef>
                <a:spcPts val="0"/>
              </a:spcBef>
              <a:spcAft>
                <a:spcPts val="0"/>
              </a:spcAft>
              <a:buFont typeface="Arial" panose="020B0604020202020204" pitchFamily="34" charset="0"/>
              <a:buChar char="•"/>
            </a:pPr>
            <a:r>
              <a:rPr lang="en-US" sz="1800" b="1" dirty="0">
                <a:solidFill>
                  <a:srgbClr val="222A35"/>
                </a:solidFill>
                <a:effectLst/>
                <a:latin typeface="Segoe UI" panose="020B0502040204020203" pitchFamily="34" charset="0"/>
              </a:rPr>
              <a:t>Project Testing</a:t>
            </a:r>
            <a:r>
              <a:rPr lang="en-US" sz="1800" dirty="0">
                <a:solidFill>
                  <a:srgbClr val="222A35"/>
                </a:solidFill>
                <a:effectLst/>
                <a:latin typeface="Segoe UI" panose="020B0502040204020203" pitchFamily="34" charset="0"/>
              </a:rPr>
              <a:t> – (Self explanatory.)  To create test scenarios that will include both the Request and Expense modules together.</a:t>
            </a:r>
          </a:p>
          <a:p>
            <a:pPr rtl="0" fontAlgn="ctr">
              <a:spcBef>
                <a:spcPts val="0"/>
              </a:spcBef>
              <a:spcAft>
                <a:spcPts val="0"/>
              </a:spcAft>
              <a:buFont typeface="Arial" panose="020B0604020202020204" pitchFamily="34" charset="0"/>
              <a:buChar char="•"/>
            </a:pPr>
            <a:r>
              <a:rPr lang="en-US" sz="1800" b="1" dirty="0">
                <a:solidFill>
                  <a:srgbClr val="222A35"/>
                </a:solidFill>
                <a:effectLst/>
                <a:latin typeface="Segoe UI" panose="020B0502040204020203" pitchFamily="34" charset="0"/>
              </a:rPr>
              <a:t>Process Improvement</a:t>
            </a:r>
            <a:r>
              <a:rPr lang="en-US" sz="1800" dirty="0">
                <a:solidFill>
                  <a:srgbClr val="222A35"/>
                </a:solidFill>
                <a:effectLst/>
                <a:latin typeface="Segoe UI" panose="020B0502040204020203" pitchFamily="34" charset="0"/>
              </a:rPr>
              <a:t> - Because, if the processes are good, the </a:t>
            </a:r>
            <a:r>
              <a:rPr lang="en-US" sz="1800" b="1" dirty="0">
                <a:solidFill>
                  <a:srgbClr val="222A35"/>
                </a:solidFill>
                <a:effectLst/>
                <a:latin typeface="Segoe UI" panose="020B0502040204020203" pitchFamily="34" charset="0"/>
              </a:rPr>
              <a:t>outcome</a:t>
            </a:r>
            <a:r>
              <a:rPr lang="en-US" sz="1800" dirty="0">
                <a:solidFill>
                  <a:srgbClr val="222A35"/>
                </a:solidFill>
                <a:effectLst/>
                <a:latin typeface="Segoe UI" panose="020B0502040204020203" pitchFamily="34" charset="0"/>
              </a:rPr>
              <a:t> will be good.</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So yes, processes are important. </a:t>
            </a:r>
          </a:p>
          <a:p>
            <a:pPr marL="0" marR="0">
              <a:spcBef>
                <a:spcPts val="0"/>
              </a:spcBef>
              <a:spcAft>
                <a:spcPts val="0"/>
              </a:spcAft>
            </a:pPr>
            <a:r>
              <a:rPr lang="en-US" sz="1800" dirty="0">
                <a:solidFill>
                  <a:srgbClr val="222A35"/>
                </a:solidFill>
                <a:effectLst/>
                <a:latin typeface="Segoe UI" panose="020B0502040204020203" pitchFamily="34" charset="0"/>
              </a:rPr>
              <a:t>We </a:t>
            </a:r>
            <a:r>
              <a:rPr lang="en-US" sz="1800" b="1" dirty="0">
                <a:solidFill>
                  <a:srgbClr val="222A35"/>
                </a:solidFill>
                <a:effectLst/>
                <a:latin typeface="Segoe UI" panose="020B0502040204020203" pitchFamily="34" charset="0"/>
              </a:rPr>
              <a:t>need a process to test </a:t>
            </a:r>
            <a:r>
              <a:rPr lang="en-US" sz="1800" dirty="0">
                <a:solidFill>
                  <a:srgbClr val="222A35"/>
                </a:solidFill>
                <a:effectLst/>
                <a:latin typeface="Segoe UI" panose="020B0502040204020203" pitchFamily="34" charset="0"/>
              </a:rPr>
              <a:t>all the key aspects of the projects to ensure that everything works as advertised. </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We all have a process… or processes we follow. and if it's not written out somewhere, we should at least know what our process is. </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222A35"/>
                </a:solidFill>
                <a:effectLst/>
                <a:latin typeface="Segoe UI" panose="020B0502040204020203" pitchFamily="34" charset="0"/>
              </a:rPr>
              <a:t>The PMO has just created a process for using Teams for projects.</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And of course, QA has a process.</a:t>
            </a:r>
          </a:p>
          <a:p>
            <a:pPr marL="0" marR="0">
              <a:spcBef>
                <a:spcPts val="0"/>
              </a:spcBef>
              <a:spcAft>
                <a:spcPts val="0"/>
              </a:spcAft>
            </a:pPr>
            <a:r>
              <a:rPr lang="en-US" sz="1800" b="1" dirty="0">
                <a:solidFill>
                  <a:srgbClr val="222A35"/>
                </a:solidFill>
                <a:effectLst/>
                <a:latin typeface="Segoe UI" panose="020B0502040204020203" pitchFamily="34" charset="0"/>
              </a:rPr>
              <a:t> </a:t>
            </a:r>
            <a:endParaRPr lang="en-US" sz="1800" dirty="0">
              <a:solidFill>
                <a:srgbClr val="222A35"/>
              </a:solidFill>
              <a:effectLst/>
              <a:latin typeface="Segoe UI" panose="020B0502040204020203" pitchFamily="34" charset="0"/>
            </a:endParaRPr>
          </a:p>
          <a:p>
            <a:pPr marL="0" marR="0">
              <a:spcBef>
                <a:spcPts val="0"/>
              </a:spcBef>
              <a:spcAft>
                <a:spcPts val="0"/>
              </a:spcAft>
            </a:pPr>
            <a:r>
              <a:rPr lang="en-US" sz="1800" b="1" dirty="0">
                <a:solidFill>
                  <a:srgbClr val="2E75B5"/>
                </a:solidFill>
                <a:effectLst/>
                <a:latin typeface="Segoe UI" panose="020B0502040204020203" pitchFamily="34" charset="0"/>
              </a:rPr>
              <a:t>Here's the process I strive to follow.</a:t>
            </a:r>
            <a:endParaRPr lang="en-US" sz="1800" dirty="0">
              <a:solidFill>
                <a:srgbClr val="2E75B5"/>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7</a:t>
            </a:fld>
            <a:endParaRPr lang="en-US"/>
          </a:p>
        </p:txBody>
      </p:sp>
    </p:spTree>
    <p:extLst>
      <p:ext uri="{BB962C8B-B14F-4D97-AF65-F5344CB8AC3E}">
        <p14:creationId xmlns:p14="http://schemas.microsoft.com/office/powerpoint/2010/main" val="1461990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222A35"/>
                </a:solidFill>
                <a:effectLst/>
                <a:latin typeface="Segoe UI" panose="020B0502040204020203" pitchFamily="34" charset="0"/>
              </a:rPr>
              <a:t>(I like using mind maps.)</a:t>
            </a:r>
          </a:p>
          <a:p>
            <a:pPr marL="0" marR="0">
              <a:spcBef>
                <a:spcPts val="0"/>
              </a:spcBef>
              <a:spcAft>
                <a:spcPts val="0"/>
              </a:spcAft>
            </a:pPr>
            <a:r>
              <a:rPr lang="en-US" sz="1800" dirty="0">
                <a:solidFill>
                  <a:srgbClr val="222A35"/>
                </a:solidFill>
                <a:effectLst/>
                <a:latin typeface="Segoe UI" panose="020B0502040204020203" pitchFamily="34" charset="0"/>
              </a:rPr>
              <a:t>I know you can’t read all the fine print, so I’ll expand it in a bit.</a:t>
            </a:r>
          </a:p>
          <a:p>
            <a:pPr marL="0" marR="0">
              <a:spcBef>
                <a:spcPts val="0"/>
              </a:spcBef>
              <a:spcAft>
                <a:spcPts val="0"/>
              </a:spcAft>
            </a:pP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I just want to point out the flow, from </a:t>
            </a:r>
            <a:r>
              <a:rPr lang="en-US" sz="1800" b="1" dirty="0">
                <a:solidFill>
                  <a:srgbClr val="222A35"/>
                </a:solidFill>
                <a:effectLst/>
                <a:latin typeface="Segoe UI" panose="020B0502040204020203" pitchFamily="34" charset="0"/>
              </a:rPr>
              <a:t>Project Basics…</a:t>
            </a:r>
            <a:r>
              <a:rPr lang="en-US" sz="1800" dirty="0">
                <a:solidFill>
                  <a:srgbClr val="222A35"/>
                </a:solidFill>
                <a:effectLst/>
                <a:latin typeface="Segoe UI" panose="020B0502040204020203" pitchFamily="34" charset="0"/>
              </a:rPr>
              <a:t> </a:t>
            </a:r>
          </a:p>
          <a:p>
            <a:pPr marL="0" marR="0">
              <a:spcBef>
                <a:spcPts val="0"/>
              </a:spcBef>
              <a:spcAft>
                <a:spcPts val="0"/>
              </a:spcAft>
            </a:pPr>
            <a:r>
              <a:rPr lang="en-US" sz="1800" dirty="0">
                <a:solidFill>
                  <a:srgbClr val="222A35"/>
                </a:solidFill>
                <a:effectLst/>
                <a:latin typeface="Segoe UI" panose="020B0502040204020203" pitchFamily="34" charset="0"/>
              </a:rPr>
              <a:t>around in a clockwise direction </a:t>
            </a:r>
            <a:r>
              <a:rPr lang="en-US" sz="1800" b="1" dirty="0">
                <a:solidFill>
                  <a:srgbClr val="222A35"/>
                </a:solidFill>
                <a:effectLst/>
                <a:latin typeface="Segoe UI" panose="020B0502040204020203" pitchFamily="34" charset="0"/>
              </a:rPr>
              <a:t>to Continuous Improvement</a:t>
            </a:r>
            <a:r>
              <a:rPr lang="en-US" sz="1800" dirty="0">
                <a:solidFill>
                  <a:srgbClr val="222A35"/>
                </a:solidFill>
                <a:effectLst/>
                <a:latin typeface="Segoe UI" panose="020B0502040204020203" pitchFamily="34" charset="0"/>
              </a:rPr>
              <a:t>.</a:t>
            </a:r>
          </a:p>
          <a:p>
            <a:pPr marL="0" marR="0">
              <a:spcBef>
                <a:spcPts val="0"/>
              </a:spcBef>
              <a:spcAft>
                <a:spcPts val="0"/>
              </a:spcAft>
            </a:pPr>
            <a:endParaRPr lang="en-US" sz="1800" dirty="0">
              <a:solidFill>
                <a:srgbClr val="222A35"/>
              </a:solidFill>
              <a:effectLst/>
              <a:latin typeface="Segoe UI" panose="020B0502040204020203" pitchFamily="34" charset="0"/>
            </a:endParaRPr>
          </a:p>
          <a:p>
            <a:pPr marL="0" marR="0">
              <a:spcBef>
                <a:spcPts val="0"/>
              </a:spcBef>
              <a:spcAft>
                <a:spcPts val="0"/>
              </a:spcAft>
            </a:pPr>
            <a:r>
              <a:rPr lang="en-US" sz="1800" dirty="0">
                <a:solidFill>
                  <a:srgbClr val="222A35"/>
                </a:solidFill>
                <a:effectLst/>
                <a:latin typeface="Segoe UI" panose="020B0502040204020203" pitchFamily="34" charset="0"/>
              </a:rPr>
              <a:t>This is not carved in stone… I make changes often, after almost every project… but this is the current process.</a:t>
            </a:r>
          </a:p>
          <a:p>
            <a:endParaRPr lang="en-US" dirty="0"/>
          </a:p>
          <a:p>
            <a:r>
              <a:rPr lang="en-US" dirty="0"/>
              <a:t>The piece on the bottom says </a:t>
            </a:r>
            <a:r>
              <a:rPr lang="en-US" b="1" dirty="0"/>
              <a:t>Using Teams</a:t>
            </a:r>
            <a:r>
              <a:rPr lang="en-US" dirty="0"/>
              <a:t>. I just added that a few months ago and I’m not going to expand on that here.</a:t>
            </a:r>
          </a:p>
        </p:txBody>
      </p:sp>
      <p:sp>
        <p:nvSpPr>
          <p:cNvPr id="4" name="Slide Number Placeholder 3"/>
          <p:cNvSpPr>
            <a:spLocks noGrp="1"/>
          </p:cNvSpPr>
          <p:nvPr>
            <p:ph type="sldNum" sz="quarter" idx="10"/>
          </p:nvPr>
        </p:nvSpPr>
        <p:spPr/>
        <p:txBody>
          <a:bodyPr/>
          <a:lstStyle/>
          <a:p>
            <a:fld id="{E9244277-945F-E145-924A-E11AFC7400D9}" type="slidenum">
              <a:rPr lang="en-US" smtClean="0"/>
              <a:t>8</a:t>
            </a:fld>
            <a:endParaRPr lang="en-US"/>
          </a:p>
        </p:txBody>
      </p:sp>
    </p:spTree>
    <p:extLst>
      <p:ext uri="{BB962C8B-B14F-4D97-AF65-F5344CB8AC3E}">
        <p14:creationId xmlns:p14="http://schemas.microsoft.com/office/powerpoint/2010/main" val="1922738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85800" y="2130425"/>
            <a:ext cx="7772400" cy="1470025"/>
          </a:xfrm>
          <a:prstGeom prst="rect">
            <a:avLst/>
          </a:prstGeom>
        </p:spPr>
        <p:txBody>
          <a:bodyPr/>
          <a:lstStyle>
            <a:lvl1pPr>
              <a:defRPr>
                <a:solidFill>
                  <a:srgbClr val="000E2F"/>
                </a:solidFi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Subtitle 2"/>
          <p:cNvSpPr>
            <a:spLocks noGrp="1"/>
          </p:cNvSpPr>
          <p:nvPr userDrawn="1">
            <p:ph type="subTitle" idx="1"/>
          </p:nvPr>
        </p:nvSpPr>
        <p:spPr>
          <a:xfrm>
            <a:off x="1371600" y="3886200"/>
            <a:ext cx="6400800" cy="1752600"/>
          </a:xfrm>
          <a:prstGeom prst="rect">
            <a:avLst/>
          </a:prstGeom>
          <a:effectLst/>
        </p:spPr>
        <p:txBody>
          <a:bodyPr/>
          <a:lstStyle>
            <a:lvl1pPr marL="0" indent="0" algn="ctr">
              <a:buNone/>
              <a:defRPr sz="2400">
                <a:solidFill>
                  <a:schemeClr val="tx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2"/>
          <p:cNvSpPr txBox="1">
            <a:spLocks/>
          </p:cNvSpPr>
          <p:nvPr userDrawn="1"/>
        </p:nvSpPr>
        <p:spPr>
          <a:xfrm>
            <a:off x="1011712" y="178156"/>
            <a:ext cx="4372137" cy="576414"/>
          </a:xfrm>
          <a:prstGeom prst="rect">
            <a:avLst/>
          </a:prstGeom>
        </p:spPr>
        <p:txBody>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lgn="ctr" defTabSz="457200" rtl="0" eaLnBrk="1" latinLnBrk="0" hangingPunct="1">
              <a:spcBef>
                <a:spcPct val="0"/>
              </a:spcBef>
              <a:buNone/>
            </a:pPr>
            <a:r>
              <a:rPr lang="en-US" sz="3200" b="0" kern="1200" dirty="0">
                <a:solidFill>
                  <a:srgbClr val="747679"/>
                </a:solidFill>
                <a:effectLst>
                  <a:outerShdw blurRad="50800" dist="38100" dir="2700000" algn="tl" rotWithShape="0">
                    <a:srgbClr val="000000">
                      <a:alpha val="43000"/>
                    </a:srgbClr>
                  </a:outerShdw>
                </a:effectLst>
                <a:latin typeface="+mj-lt"/>
                <a:ea typeface="+mj-ea"/>
                <a:cs typeface="+mj-cs"/>
              </a:rPr>
              <a:t>University of Connecticut</a:t>
            </a:r>
          </a:p>
        </p:txBody>
      </p:sp>
      <p:cxnSp>
        <p:nvCxnSpPr>
          <p:cNvPr id="5" name="Straight Connector 4"/>
          <p:cNvCxnSpPr/>
          <p:nvPr userDrawn="1"/>
        </p:nvCxnSpPr>
        <p:spPr>
          <a:xfrm>
            <a:off x="968984" y="236735"/>
            <a:ext cx="0" cy="442164"/>
          </a:xfrm>
          <a:prstGeom prst="line">
            <a:avLst/>
          </a:prstGeom>
          <a:ln>
            <a:solidFill>
              <a:srgbClr val="747679"/>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DFB1DF5-7C82-439F-AD32-AF739B9AEDED}"/>
              </a:ext>
            </a:extLst>
          </p:cNvPr>
          <p:cNvSpPr/>
          <p:nvPr userDrawn="1"/>
        </p:nvSpPr>
        <p:spPr>
          <a:xfrm>
            <a:off x="1656522" y="1205947"/>
            <a:ext cx="5910469" cy="5380383"/>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9746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52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3858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2707"/>
            <a:ext cx="4040188"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39907"/>
            <a:ext cx="4040188"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82707"/>
            <a:ext cx="4041775"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39907"/>
            <a:ext cx="4041775"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7" name="TextBox 6"/>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4478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3" name="TextBox 2"/>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879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22401"/>
            <a:ext cx="5486400" cy="41142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3667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551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4249"/>
            <a:ext cx="4040188" cy="45455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1"/>
            <a:ext cx="4040188" cy="457200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0"/>
          </p:nvPr>
        </p:nvSpPr>
        <p:spPr>
          <a:xfrm>
            <a:off x="4648199" y="1371602"/>
            <a:ext cx="4069821" cy="50292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58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dirty="0">
              <a:solidFill>
                <a:schemeClr val="bg1"/>
              </a:solidFill>
            </a:endParaRPr>
          </a:p>
        </p:txBody>
      </p:sp>
    </p:spTree>
    <p:extLst>
      <p:ext uri="{BB962C8B-B14F-4D97-AF65-F5344CB8AC3E}">
        <p14:creationId xmlns:p14="http://schemas.microsoft.com/office/powerpoint/2010/main" val="85374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914400"/>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userDrawn="1"/>
        </p:nvSpPr>
        <p:spPr>
          <a:xfrm>
            <a:off x="0" y="6649029"/>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userDrawn="1"/>
        </p:nvSpPr>
        <p:spPr>
          <a:xfrm>
            <a:off x="45253" y="888878"/>
            <a:ext cx="3113283"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white"/>
                </a:solidFill>
                <a:effectLst/>
                <a:uLnTx/>
                <a:uFillTx/>
                <a:latin typeface="Calibri"/>
                <a:ea typeface="+mn-ea"/>
                <a:cs typeface="+mn-cs"/>
              </a:rPr>
              <a:t>Information Technology Services</a:t>
            </a:r>
          </a:p>
        </p:txBody>
      </p:sp>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6732" y="121186"/>
            <a:ext cx="676470" cy="682227"/>
          </a:xfrm>
          <a:prstGeom prst="rect">
            <a:avLst/>
          </a:prstGeom>
        </p:spPr>
      </p:pic>
      <p:grpSp>
        <p:nvGrpSpPr>
          <p:cNvPr id="4" name="Group 3"/>
          <p:cNvGrpSpPr/>
          <p:nvPr userDrawn="1"/>
        </p:nvGrpSpPr>
        <p:grpSpPr>
          <a:xfrm>
            <a:off x="2589608" y="6615101"/>
            <a:ext cx="3964784" cy="276999"/>
            <a:chOff x="2589608" y="6615101"/>
            <a:chExt cx="3964784" cy="276999"/>
          </a:xfrm>
        </p:grpSpPr>
        <p:sp>
          <p:nvSpPr>
            <p:cNvPr id="7" name="TextBox 6"/>
            <p:cNvSpPr txBox="1"/>
            <p:nvPr/>
          </p:nvSpPr>
          <p:spPr>
            <a:xfrm>
              <a:off x="2589608" y="6615101"/>
              <a:ext cx="91082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Community</a:t>
              </a:r>
            </a:p>
          </p:txBody>
        </p:sp>
        <p:sp>
          <p:nvSpPr>
            <p:cNvPr id="10" name="TextBox 9"/>
            <p:cNvSpPr txBox="1"/>
            <p:nvPr/>
          </p:nvSpPr>
          <p:spPr>
            <a:xfrm>
              <a:off x="3717133" y="6615101"/>
              <a:ext cx="72802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Integrity</a:t>
              </a:r>
            </a:p>
          </p:txBody>
        </p:sp>
        <p:sp>
          <p:nvSpPr>
            <p:cNvPr id="12" name="TextBox 11"/>
            <p:cNvSpPr txBox="1"/>
            <p:nvPr/>
          </p:nvSpPr>
          <p:spPr>
            <a:xfrm>
              <a:off x="4642615" y="6615101"/>
              <a:ext cx="10023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Contribution</a:t>
              </a:r>
            </a:p>
          </p:txBody>
        </p:sp>
        <p:sp>
          <p:nvSpPr>
            <p:cNvPr id="14" name="TextBox 13"/>
            <p:cNvSpPr txBox="1"/>
            <p:nvPr/>
          </p:nvSpPr>
          <p:spPr>
            <a:xfrm>
              <a:off x="5842466" y="6615101"/>
              <a:ext cx="7119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Attitude</a:t>
              </a:r>
            </a:p>
          </p:txBody>
        </p:sp>
        <p:sp>
          <p:nvSpPr>
            <p:cNvPr id="15" name="Oval 14"/>
            <p:cNvSpPr>
              <a:spLocks noChangeAspect="1"/>
            </p:cNvSpPr>
            <p:nvPr/>
          </p:nvSpPr>
          <p:spPr>
            <a:xfrm>
              <a:off x="3582923"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a:spLocks noChangeAspect="1"/>
            </p:cNvSpPr>
            <p:nvPr userDrawn="1"/>
          </p:nvSpPr>
          <p:spPr>
            <a:xfrm>
              <a:off x="4508405"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a:spLocks noChangeAspect="1"/>
            </p:cNvSpPr>
            <p:nvPr userDrawn="1"/>
          </p:nvSpPr>
          <p:spPr>
            <a:xfrm>
              <a:off x="5708257"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70191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0" r:id="rId8"/>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8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6245"/>
            <a:ext cx="7772400" cy="2154206"/>
          </a:xfrm>
        </p:spPr>
        <p:txBody>
          <a:bodyPr/>
          <a:lstStyle/>
          <a:p>
            <a:r>
              <a:rPr lang="en-US" dirty="0"/>
              <a:t>Quality Assurance</a:t>
            </a:r>
            <a:br>
              <a:rPr lang="en-US" dirty="0"/>
            </a:br>
            <a:r>
              <a:rPr lang="en-US" dirty="0"/>
              <a:t>for Projects</a:t>
            </a:r>
          </a:p>
        </p:txBody>
      </p:sp>
      <p:sp>
        <p:nvSpPr>
          <p:cNvPr id="19" name="Subtitle 2"/>
          <p:cNvSpPr>
            <a:spLocks noGrp="1"/>
          </p:cNvSpPr>
          <p:nvPr>
            <p:ph type="subTitle" idx="1"/>
          </p:nvPr>
        </p:nvSpPr>
        <p:spPr>
          <a:effectLst/>
        </p:spPr>
        <p:txBody>
          <a:bodyPr/>
          <a:lstStyle/>
          <a:p>
            <a:r>
              <a:rPr lang="en-US" dirty="0"/>
              <a:t>IT All Staff Conference</a:t>
            </a:r>
          </a:p>
          <a:p>
            <a:r>
              <a:rPr lang="en-US" sz="2000" dirty="0"/>
              <a:t>October 4, 2022</a:t>
            </a:r>
          </a:p>
          <a:p>
            <a:r>
              <a:rPr lang="en-US" sz="2000" dirty="0"/>
              <a:t>Mick Stevens</a:t>
            </a:r>
          </a:p>
          <a:p>
            <a:r>
              <a:rPr lang="en-US" sz="2000" dirty="0"/>
              <a:t>IT Quality Assurance</a:t>
            </a:r>
          </a:p>
        </p:txBody>
      </p:sp>
    </p:spTree>
    <p:extLst>
      <p:ext uri="{BB962C8B-B14F-4D97-AF65-F5344CB8AC3E}">
        <p14:creationId xmlns:p14="http://schemas.microsoft.com/office/powerpoint/2010/main" val="71430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QA Process</a:t>
            </a:r>
          </a:p>
        </p:txBody>
      </p:sp>
      <p:pic>
        <p:nvPicPr>
          <p:cNvPr id="5" name="Content Placeholder 4" descr="Emphasis on the Project Basics which includes Start/End Dates and figuring out the business problem. Then moving on to Requirements (with BA) which handles being unambiguous, understandable, communicating, traceable, and measurable. ">
            <a:extLst>
              <a:ext uri="{FF2B5EF4-FFF2-40B4-BE49-F238E27FC236}">
                <a16:creationId xmlns:a16="http://schemas.microsoft.com/office/drawing/2014/main" id="{14B1D090-9342-86B2-E68C-46789618A287}"/>
              </a:ext>
            </a:extLst>
          </p:cNvPr>
          <p:cNvPicPr>
            <a:picLocks noGrp="1" noChangeAspect="1"/>
          </p:cNvPicPr>
          <p:nvPr>
            <p:ph idx="1"/>
          </p:nvPr>
        </p:nvPicPr>
        <p:blipFill>
          <a:blip r:embed="rId3"/>
          <a:stretch>
            <a:fillRect/>
          </a:stretch>
        </p:blipFill>
        <p:spPr>
          <a:xfrm>
            <a:off x="667238" y="1532233"/>
            <a:ext cx="7809524" cy="4723809"/>
          </a:xfrm>
        </p:spPr>
      </p:pic>
    </p:spTree>
    <p:extLst>
      <p:ext uri="{BB962C8B-B14F-4D97-AF65-F5344CB8AC3E}">
        <p14:creationId xmlns:p14="http://schemas.microsoft.com/office/powerpoint/2010/main" val="3541978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QA Process</a:t>
            </a:r>
          </a:p>
        </p:txBody>
      </p:sp>
      <p:pic>
        <p:nvPicPr>
          <p:cNvPr id="6" name="Content Placeholder 5" descr="The test planning creation which focuses on strategy, who will be testing, scenarios, when and where will we test, and logging defects. ">
            <a:extLst>
              <a:ext uri="{FF2B5EF4-FFF2-40B4-BE49-F238E27FC236}">
                <a16:creationId xmlns:a16="http://schemas.microsoft.com/office/drawing/2014/main" id="{D08F34AB-47AF-521D-4EC5-71D4C582B89F}"/>
              </a:ext>
            </a:extLst>
          </p:cNvPr>
          <p:cNvPicPr>
            <a:picLocks noGrp="1" noChangeAspect="1"/>
          </p:cNvPicPr>
          <p:nvPr>
            <p:ph idx="1"/>
          </p:nvPr>
        </p:nvPicPr>
        <p:blipFill>
          <a:blip r:embed="rId3"/>
          <a:stretch>
            <a:fillRect/>
          </a:stretch>
        </p:blipFill>
        <p:spPr>
          <a:xfrm>
            <a:off x="1038666" y="1646519"/>
            <a:ext cx="7066667" cy="4495238"/>
          </a:xfrm>
        </p:spPr>
      </p:pic>
    </p:spTree>
    <p:extLst>
      <p:ext uri="{BB962C8B-B14F-4D97-AF65-F5344CB8AC3E}">
        <p14:creationId xmlns:p14="http://schemas.microsoft.com/office/powerpoint/2010/main" val="366688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QA Process</a:t>
            </a:r>
          </a:p>
        </p:txBody>
      </p:sp>
      <p:pic>
        <p:nvPicPr>
          <p:cNvPr id="5" name="Content Placeholder 4" descr="Testing event which focuses on when, where, notifying testers, and if there will be a need for test training for employees. Then moving on to Documentation which is user docs, training docs, and videos.  Finally to Continuous Improvement which are all the lessons learned. ">
            <a:extLst>
              <a:ext uri="{FF2B5EF4-FFF2-40B4-BE49-F238E27FC236}">
                <a16:creationId xmlns:a16="http://schemas.microsoft.com/office/drawing/2014/main" id="{FB3059B0-A0A9-CDF8-C215-76AAEFBA37AD}"/>
              </a:ext>
            </a:extLst>
          </p:cNvPr>
          <p:cNvPicPr>
            <a:picLocks noGrp="1" noChangeAspect="1"/>
          </p:cNvPicPr>
          <p:nvPr>
            <p:ph idx="1"/>
          </p:nvPr>
        </p:nvPicPr>
        <p:blipFill>
          <a:blip r:embed="rId3"/>
          <a:stretch>
            <a:fillRect/>
          </a:stretch>
        </p:blipFill>
        <p:spPr>
          <a:xfrm>
            <a:off x="1524381" y="1794138"/>
            <a:ext cx="6095238" cy="4200000"/>
          </a:xfrm>
        </p:spPr>
      </p:pic>
    </p:spTree>
    <p:extLst>
      <p:ext uri="{BB962C8B-B14F-4D97-AF65-F5344CB8AC3E}">
        <p14:creationId xmlns:p14="http://schemas.microsoft.com/office/powerpoint/2010/main" val="213949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854F4-2412-D995-E763-218DE03FE326}"/>
              </a:ext>
            </a:extLst>
          </p:cNvPr>
          <p:cNvSpPr>
            <a:spLocks noGrp="1"/>
          </p:cNvSpPr>
          <p:nvPr>
            <p:ph type="title"/>
          </p:nvPr>
        </p:nvSpPr>
        <p:spPr/>
        <p:txBody>
          <a:bodyPr/>
          <a:lstStyle/>
          <a:p>
            <a:r>
              <a:rPr lang="en-US" dirty="0"/>
              <a:t>How Can We Do It better?</a:t>
            </a:r>
          </a:p>
        </p:txBody>
      </p:sp>
      <p:sp>
        <p:nvSpPr>
          <p:cNvPr id="2" name="Content Placeholder 1">
            <a:extLst>
              <a:ext uri="{FF2B5EF4-FFF2-40B4-BE49-F238E27FC236}">
                <a16:creationId xmlns:a16="http://schemas.microsoft.com/office/drawing/2014/main" id="{E3AF7B8F-B51B-AA90-666E-3D95277173BA}"/>
              </a:ext>
            </a:extLst>
          </p:cNvPr>
          <p:cNvSpPr>
            <a:spLocks noGrp="1"/>
          </p:cNvSpPr>
          <p:nvPr>
            <p:ph idx="1"/>
          </p:nvPr>
        </p:nvSpPr>
        <p:spPr>
          <a:xfrm>
            <a:off x="298937" y="1380069"/>
            <a:ext cx="8528539" cy="5178993"/>
          </a:xfrm>
        </p:spPr>
        <p:txBody>
          <a:bodyPr/>
          <a:lstStyle/>
          <a:p>
            <a:endParaRPr lang="en-US" b="1" i="0" dirty="0">
              <a:solidFill>
                <a:srgbClr val="333333"/>
              </a:solidFill>
              <a:effectLst/>
              <a:latin typeface="Helvetica Neue"/>
            </a:endParaRPr>
          </a:p>
          <a:p>
            <a:r>
              <a:rPr lang="en-US" sz="4400" b="0" i="0" dirty="0">
                <a:solidFill>
                  <a:srgbClr val="333333"/>
                </a:solidFill>
                <a:effectLst/>
                <a:latin typeface="Helvetica Neue"/>
              </a:rPr>
              <a:t>Ask the question</a:t>
            </a:r>
          </a:p>
          <a:p>
            <a:r>
              <a:rPr lang="en-US" sz="4400" b="0" i="0" dirty="0">
                <a:solidFill>
                  <a:srgbClr val="333333"/>
                </a:solidFill>
                <a:effectLst/>
                <a:latin typeface="Helvetica Neue"/>
              </a:rPr>
              <a:t>Take notice of your processes</a:t>
            </a:r>
          </a:p>
          <a:p>
            <a:r>
              <a:rPr lang="en-US" sz="4400" dirty="0">
                <a:solidFill>
                  <a:srgbClr val="333333"/>
                </a:solidFill>
                <a:latin typeface="Helvetica Neue"/>
              </a:rPr>
              <a:t>Work together</a:t>
            </a:r>
            <a:endParaRPr lang="en-US" sz="4400" b="0" i="0" dirty="0">
              <a:solidFill>
                <a:srgbClr val="333333"/>
              </a:solidFill>
              <a:effectLst/>
              <a:latin typeface="Helvetica Neue"/>
            </a:endParaRPr>
          </a:p>
          <a:p>
            <a:endParaRPr lang="en-US" sz="4400" b="0" i="0" dirty="0">
              <a:solidFill>
                <a:srgbClr val="333333"/>
              </a:solidFill>
              <a:effectLst/>
              <a:latin typeface="Helvetica Neue"/>
            </a:endParaRPr>
          </a:p>
          <a:p>
            <a:endParaRPr lang="en-US" sz="1800" dirty="0"/>
          </a:p>
          <a:p>
            <a:endParaRPr lang="en-US" sz="1800" dirty="0"/>
          </a:p>
        </p:txBody>
      </p:sp>
    </p:spTree>
    <p:extLst>
      <p:ext uri="{BB962C8B-B14F-4D97-AF65-F5344CB8AC3E}">
        <p14:creationId xmlns:p14="http://schemas.microsoft.com/office/powerpoint/2010/main" val="207413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4032E8-8A94-68CB-38DC-01B1BFED1547}"/>
              </a:ext>
            </a:extLst>
          </p:cNvPr>
          <p:cNvSpPr>
            <a:spLocks noGrp="1"/>
          </p:cNvSpPr>
          <p:nvPr>
            <p:ph type="title"/>
          </p:nvPr>
        </p:nvSpPr>
        <p:spPr/>
        <p:txBody>
          <a:bodyPr/>
          <a:lstStyle/>
          <a:p>
            <a:r>
              <a:rPr lang="en-US" dirty="0"/>
              <a:t>Thank You!</a:t>
            </a:r>
          </a:p>
        </p:txBody>
      </p:sp>
      <p:pic>
        <p:nvPicPr>
          <p:cNvPr id="1028" name="Picture 4" descr="PMO website screenshot where more information can be found about QA and all the activities. ">
            <a:extLst>
              <a:ext uri="{FF2B5EF4-FFF2-40B4-BE49-F238E27FC236}">
                <a16:creationId xmlns:a16="http://schemas.microsoft.com/office/drawing/2014/main" id="{F278CCB0-EDEF-64E1-6643-BECDA8E420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076" y="1099037"/>
            <a:ext cx="6428125" cy="551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552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000" dirty="0"/>
              <a:t>Questions?</a:t>
            </a:r>
          </a:p>
        </p:txBody>
      </p:sp>
    </p:spTree>
    <p:extLst>
      <p:ext uri="{BB962C8B-B14F-4D97-AF65-F5344CB8AC3E}">
        <p14:creationId xmlns:p14="http://schemas.microsoft.com/office/powerpoint/2010/main" val="306622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C7C0AD0D-0827-DFDC-36AD-33F359A6586A}"/>
              </a:ext>
            </a:extLst>
          </p:cNvPr>
          <p:cNvSpPr>
            <a:spLocks noGrp="1"/>
          </p:cNvSpPr>
          <p:nvPr>
            <p:ph type="title"/>
          </p:nvPr>
        </p:nvSpPr>
        <p:spPr>
          <a:xfrm>
            <a:off x="914400" y="93138"/>
            <a:ext cx="7315200" cy="731520"/>
          </a:xfrm>
        </p:spPr>
        <p:txBody>
          <a:bodyPr/>
          <a:lstStyle/>
          <a:p>
            <a:r>
              <a:rPr lang="en-US" dirty="0"/>
              <a:t>Pentium FPU Bug</a:t>
            </a:r>
          </a:p>
        </p:txBody>
      </p:sp>
      <p:sp>
        <p:nvSpPr>
          <p:cNvPr id="10" name="Content Placeholder 1">
            <a:extLst>
              <a:ext uri="{FF2B5EF4-FFF2-40B4-BE49-F238E27FC236}">
                <a16:creationId xmlns:a16="http://schemas.microsoft.com/office/drawing/2014/main" id="{EAED2C8B-5BB0-FF36-8A41-2C3CC0228F43}"/>
              </a:ext>
            </a:extLst>
          </p:cNvPr>
          <p:cNvSpPr>
            <a:spLocks noGrp="1"/>
          </p:cNvSpPr>
          <p:nvPr>
            <p:ph sz="half" idx="1"/>
          </p:nvPr>
        </p:nvSpPr>
        <p:spPr>
          <a:xfrm>
            <a:off x="79131" y="1154823"/>
            <a:ext cx="7271238" cy="1906305"/>
          </a:xfrm>
        </p:spPr>
        <p:txBody>
          <a:bodyPr/>
          <a:lstStyle/>
          <a:p>
            <a:pPr rtl="0" fontAlgn="ctr">
              <a:spcBef>
                <a:spcPts val="0"/>
              </a:spcBef>
              <a:spcAft>
                <a:spcPts val="0"/>
              </a:spcAft>
              <a:buFont typeface="Arial" panose="020B0604020202020204" pitchFamily="34" charset="0"/>
              <a:buChar char="•"/>
            </a:pPr>
            <a:r>
              <a:rPr lang="en-US" sz="2400" b="1" dirty="0">
                <a:solidFill>
                  <a:srgbClr val="222A35"/>
                </a:solidFill>
                <a:effectLst/>
                <a:latin typeface="Segoe UI" panose="020B0502040204020203" pitchFamily="34" charset="0"/>
              </a:rPr>
              <a:t>May 1994</a:t>
            </a:r>
            <a:r>
              <a:rPr lang="en-US" sz="2400" dirty="0">
                <a:solidFill>
                  <a:srgbClr val="222A35"/>
                </a:solidFill>
                <a:effectLst/>
                <a:latin typeface="Segoe UI" panose="020B0502040204020203" pitchFamily="34" charset="0"/>
              </a:rPr>
              <a:t>: Flaw discovered and reported internally by a co-op Student working for Intel, Tom </a:t>
            </a:r>
            <a:r>
              <a:rPr lang="en-US" sz="2400" dirty="0" err="1">
                <a:solidFill>
                  <a:srgbClr val="222A35"/>
                </a:solidFill>
                <a:effectLst/>
                <a:latin typeface="Segoe UI" panose="020B0502040204020203" pitchFamily="34" charset="0"/>
              </a:rPr>
              <a:t>Kraljevic</a:t>
            </a:r>
            <a:r>
              <a:rPr lang="en-US" sz="2400" dirty="0">
                <a:solidFill>
                  <a:srgbClr val="222A35"/>
                </a:solidFill>
                <a:effectLst/>
                <a:latin typeface="Segoe UI" panose="020B0502040204020203" pitchFamily="34" charset="0"/>
              </a:rPr>
              <a:t>.</a:t>
            </a:r>
          </a:p>
          <a:p>
            <a:pPr rtl="0" fontAlgn="ctr">
              <a:spcBef>
                <a:spcPts val="0"/>
              </a:spcBef>
              <a:spcAft>
                <a:spcPts val="0"/>
              </a:spcAft>
              <a:buFont typeface="Arial" panose="020B0604020202020204" pitchFamily="34" charset="0"/>
              <a:buChar char="•"/>
            </a:pPr>
            <a:r>
              <a:rPr lang="en-US" sz="2400" b="1" dirty="0">
                <a:solidFill>
                  <a:srgbClr val="222A35"/>
                </a:solidFill>
                <a:effectLst/>
                <a:latin typeface="Segoe UI" panose="020B0502040204020203" pitchFamily="34" charset="0"/>
              </a:rPr>
              <a:t>October</a:t>
            </a:r>
            <a:r>
              <a:rPr lang="en-US" sz="2400" dirty="0">
                <a:solidFill>
                  <a:srgbClr val="222A35"/>
                </a:solidFill>
                <a:effectLst/>
                <a:latin typeface="Segoe UI" panose="020B0502040204020203" pitchFamily="34" charset="0"/>
              </a:rPr>
              <a:t> </a:t>
            </a:r>
            <a:r>
              <a:rPr lang="en-US" sz="2400" b="1" dirty="0">
                <a:solidFill>
                  <a:srgbClr val="222A35"/>
                </a:solidFill>
                <a:effectLst/>
                <a:latin typeface="Segoe UI" panose="020B0502040204020203" pitchFamily="34" charset="0"/>
              </a:rPr>
              <a:t>24</a:t>
            </a:r>
            <a:r>
              <a:rPr lang="en-US" sz="2400" dirty="0">
                <a:solidFill>
                  <a:srgbClr val="222A35"/>
                </a:solidFill>
                <a:effectLst/>
                <a:latin typeface="Segoe UI" panose="020B0502040204020203" pitchFamily="34" charset="0"/>
              </a:rPr>
              <a:t>, 1994: Prof. Thomas Nicely reports the problem from the field to Intel.</a:t>
            </a:r>
          </a:p>
          <a:p>
            <a:endParaRPr lang="en-US" dirty="0"/>
          </a:p>
        </p:txBody>
      </p:sp>
      <p:pic>
        <p:nvPicPr>
          <p:cNvPr id="5" name="Content Placeholder 4">
            <a:extLst>
              <a:ext uri="{FF2B5EF4-FFF2-40B4-BE49-F238E27FC236}">
                <a16:creationId xmlns:a16="http://schemas.microsoft.com/office/drawing/2014/main" id="{EA86E23A-A4A0-1343-10E4-4285461A9569}"/>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148146" y="1154822"/>
            <a:ext cx="1916723" cy="1906306"/>
          </a:xfrm>
          <a:noFill/>
        </p:spPr>
      </p:pic>
      <p:sp>
        <p:nvSpPr>
          <p:cNvPr id="6" name="Content Placeholder 1">
            <a:extLst>
              <a:ext uri="{FF2B5EF4-FFF2-40B4-BE49-F238E27FC236}">
                <a16:creationId xmlns:a16="http://schemas.microsoft.com/office/drawing/2014/main" id="{0B332AD0-6856-95B6-FFF8-17C654EFE292}"/>
              </a:ext>
            </a:extLst>
          </p:cNvPr>
          <p:cNvSpPr txBox="1">
            <a:spLocks/>
          </p:cNvSpPr>
          <p:nvPr/>
        </p:nvSpPr>
        <p:spPr>
          <a:xfrm>
            <a:off x="79131" y="3061128"/>
            <a:ext cx="8880230" cy="3339672"/>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fontAlgn="ctr">
              <a:spcBef>
                <a:spcPts val="0"/>
              </a:spcBef>
              <a:buFont typeface="Arial" panose="020B0604020202020204" pitchFamily="34" charset="0"/>
              <a:buChar char="•"/>
            </a:pPr>
            <a:r>
              <a:rPr lang="en-US" sz="2400" b="1" dirty="0">
                <a:solidFill>
                  <a:srgbClr val="222A35"/>
                </a:solidFill>
                <a:effectLst/>
                <a:latin typeface="Segoe UI" panose="020B0502040204020203" pitchFamily="34" charset="0"/>
              </a:rPr>
              <a:t>November 7</a:t>
            </a:r>
            <a:r>
              <a:rPr lang="en-US" sz="2400" dirty="0">
                <a:solidFill>
                  <a:srgbClr val="222A35"/>
                </a:solidFill>
                <a:effectLst/>
                <a:latin typeface="Segoe UI" panose="020B0502040204020203" pitchFamily="34" charset="0"/>
              </a:rPr>
              <a:t>, 1994: A Story appears in Electronic Engineering Times, "Intel fixes a Pentium FPU Glitch"</a:t>
            </a:r>
          </a:p>
          <a:p>
            <a:pPr rtl="0" fontAlgn="ctr">
              <a:spcBef>
                <a:spcPts val="0"/>
              </a:spcBef>
              <a:spcAft>
                <a:spcPts val="0"/>
              </a:spcAft>
              <a:buFont typeface="Arial" panose="020B0604020202020204" pitchFamily="34" charset="0"/>
              <a:buChar char="•"/>
            </a:pPr>
            <a:r>
              <a:rPr lang="en-US" sz="2400" b="1" dirty="0">
                <a:solidFill>
                  <a:srgbClr val="222A35"/>
                </a:solidFill>
                <a:effectLst/>
                <a:latin typeface="Segoe UI" panose="020B0502040204020203" pitchFamily="34" charset="0"/>
              </a:rPr>
              <a:t>November 21</a:t>
            </a:r>
            <a:r>
              <a:rPr lang="en-US" sz="2400" dirty="0">
                <a:solidFill>
                  <a:srgbClr val="222A35"/>
                </a:solidFill>
                <a:effectLst/>
                <a:latin typeface="Segoe UI" panose="020B0502040204020203" pitchFamily="34" charset="0"/>
              </a:rPr>
              <a:t>, 1994: Story picked up and broadcast by CNN. Story goes global. </a:t>
            </a:r>
          </a:p>
          <a:p>
            <a:pPr rtl="0" fontAlgn="ctr">
              <a:spcBef>
                <a:spcPts val="0"/>
              </a:spcBef>
              <a:spcAft>
                <a:spcPts val="0"/>
              </a:spcAft>
              <a:buFont typeface="Arial" panose="020B0604020202020204" pitchFamily="34" charset="0"/>
              <a:buChar char="•"/>
            </a:pPr>
            <a:r>
              <a:rPr lang="en-US" sz="2400" b="1" dirty="0">
                <a:solidFill>
                  <a:srgbClr val="222A35"/>
                </a:solidFill>
                <a:effectLst/>
                <a:latin typeface="Segoe UI" panose="020B0502040204020203" pitchFamily="34" charset="0"/>
              </a:rPr>
              <a:t>December 20</a:t>
            </a:r>
            <a:r>
              <a:rPr lang="en-US" sz="2400" dirty="0">
                <a:solidFill>
                  <a:srgbClr val="222A35"/>
                </a:solidFill>
                <a:effectLst/>
                <a:latin typeface="Segoe UI" panose="020B0502040204020203" pitchFamily="34" charset="0"/>
              </a:rPr>
              <a:t>, 1994: Intel recalls all flawed Pentium processors </a:t>
            </a:r>
          </a:p>
          <a:p>
            <a:pPr rtl="0" fontAlgn="ctr">
              <a:spcBef>
                <a:spcPts val="0"/>
              </a:spcBef>
              <a:spcAft>
                <a:spcPts val="0"/>
              </a:spcAft>
              <a:buFont typeface="Arial" panose="020B0604020202020204" pitchFamily="34" charset="0"/>
              <a:buChar char="•"/>
            </a:pPr>
            <a:r>
              <a:rPr lang="en-US" sz="2400" b="1" dirty="0">
                <a:solidFill>
                  <a:srgbClr val="222A35"/>
                </a:solidFill>
                <a:effectLst/>
                <a:latin typeface="Segoe UI" panose="020B0502040204020203" pitchFamily="34" charset="0"/>
              </a:rPr>
              <a:t>January 17</a:t>
            </a:r>
            <a:r>
              <a:rPr lang="en-US" sz="2400" dirty="0">
                <a:solidFill>
                  <a:srgbClr val="222A35"/>
                </a:solidFill>
                <a:effectLst/>
                <a:latin typeface="Segoe UI" panose="020B0502040204020203" pitchFamily="34" charset="0"/>
              </a:rPr>
              <a:t>, 1995: Intel announces a pre-tax charge of $475,000,000 to write-off the microprocessors.</a:t>
            </a:r>
          </a:p>
          <a:p>
            <a:endParaRPr lang="en-US" dirty="0"/>
          </a:p>
        </p:txBody>
      </p:sp>
    </p:spTree>
    <p:extLst>
      <p:ext uri="{BB962C8B-B14F-4D97-AF65-F5344CB8AC3E}">
        <p14:creationId xmlns:p14="http://schemas.microsoft.com/office/powerpoint/2010/main" val="1788468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DDC2-F2F0-9DBC-8826-EE592EEC5E12}"/>
              </a:ext>
            </a:extLst>
          </p:cNvPr>
          <p:cNvSpPr>
            <a:spLocks noGrp="1"/>
          </p:cNvSpPr>
          <p:nvPr>
            <p:ph type="title"/>
          </p:nvPr>
        </p:nvSpPr>
        <p:spPr>
          <a:xfrm>
            <a:off x="914400" y="-731520"/>
            <a:ext cx="7315200" cy="731520"/>
          </a:xfrm>
        </p:spPr>
        <p:txBody>
          <a:bodyPr anchor="b"/>
          <a:lstStyle/>
          <a:p>
            <a:r>
              <a:rPr lang="en-US" dirty="0"/>
              <a:t>Calculating risk examples</a:t>
            </a:r>
          </a:p>
        </p:txBody>
      </p:sp>
      <p:pic>
        <p:nvPicPr>
          <p:cNvPr id="4" name="Content Placeholder 3" descr="Calculate the probability of this risk - a known bug in the floating point unit of the Intel Pentium P6 processor returns incorrect binary floating point results when dividing a number. The bud is caused by five missing entries in a table of approximately 2000 total entries. ">
            <a:extLst>
              <a:ext uri="{FF2B5EF4-FFF2-40B4-BE49-F238E27FC236}">
                <a16:creationId xmlns:a16="http://schemas.microsoft.com/office/drawing/2014/main" id="{8590B46D-D24E-7901-6A68-32E7EE19C39A}"/>
              </a:ext>
            </a:extLst>
          </p:cNvPr>
          <p:cNvPicPr>
            <a:picLocks noGrp="1" noChangeAspect="1"/>
          </p:cNvPicPr>
          <p:nvPr>
            <p:ph sz="half" idx="1"/>
          </p:nvPr>
        </p:nvPicPr>
        <p:blipFill>
          <a:blip r:embed="rId3"/>
          <a:stretch>
            <a:fillRect/>
          </a:stretch>
        </p:blipFill>
        <p:spPr>
          <a:xfrm>
            <a:off x="2147750" y="1204975"/>
            <a:ext cx="4836270" cy="2739587"/>
          </a:xfrm>
          <a:prstGeom prst="rect">
            <a:avLst/>
          </a:prstGeom>
        </p:spPr>
      </p:pic>
      <p:pic>
        <p:nvPicPr>
          <p:cNvPr id="7" name="Content Placeholder 6" descr="Calculate the monetary value of this risk. In May 1994 a flaw was discovered and reported internally by a co-op student working for Intel. On October 24, 1994 a professor reports the problem from the field to Intel. On November 7, 1994 a story appears in Electronic Engineering Times. On November 21, 1994 the story is picked up and broadcasted to CNN where it goes global. On December 10, 1994 Intel offers to replace all flawed processors and on January 17, 1995 Intel announces a pre-tax charge of $475,000,000 against earnings. ">
            <a:extLst>
              <a:ext uri="{FF2B5EF4-FFF2-40B4-BE49-F238E27FC236}">
                <a16:creationId xmlns:a16="http://schemas.microsoft.com/office/drawing/2014/main" id="{152B8518-033C-E1C3-486C-F2F6F902DBB2}"/>
              </a:ext>
            </a:extLst>
          </p:cNvPr>
          <p:cNvPicPr>
            <a:picLocks noGrp="1" noChangeAspect="1"/>
          </p:cNvPicPr>
          <p:nvPr>
            <p:ph sz="half" idx="2"/>
          </p:nvPr>
        </p:nvPicPr>
        <p:blipFill>
          <a:blip r:embed="rId4"/>
          <a:stretch>
            <a:fillRect/>
          </a:stretch>
        </p:blipFill>
        <p:spPr>
          <a:xfrm>
            <a:off x="2147750" y="3914729"/>
            <a:ext cx="4836271" cy="2732256"/>
          </a:xfrm>
          <a:prstGeom prst="rect">
            <a:avLst/>
          </a:prstGeom>
        </p:spPr>
      </p:pic>
    </p:spTree>
    <p:extLst>
      <p:ext uri="{BB962C8B-B14F-4D97-AF65-F5344CB8AC3E}">
        <p14:creationId xmlns:p14="http://schemas.microsoft.com/office/powerpoint/2010/main" val="3571886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Copyright</a:t>
            </a:r>
          </a:p>
        </p:txBody>
      </p:sp>
      <p:sp>
        <p:nvSpPr>
          <p:cNvPr id="2" name="Content Placeholder 1"/>
          <p:cNvSpPr>
            <a:spLocks noGrp="1"/>
          </p:cNvSpPr>
          <p:nvPr>
            <p:ph idx="1"/>
          </p:nvPr>
        </p:nvSpPr>
        <p:spPr/>
        <p:txBody>
          <a:bodyPr/>
          <a:lstStyle/>
          <a:p>
            <a:pPr marL="0" indent="0" algn="just">
              <a:buNone/>
            </a:pPr>
            <a:endParaRPr lang="en-US" altLang="en-US" sz="1800" dirty="0"/>
          </a:p>
          <a:p>
            <a:pPr marL="0" indent="0" algn="just">
              <a:buNone/>
            </a:pPr>
            <a:r>
              <a:rPr lang="en-US" altLang="en-US" sz="1800" dirty="0"/>
              <a:t>Copyright © University of Connecticut Information Technology Services 2018.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marL="0" indent="0">
              <a:buNone/>
            </a:pPr>
            <a:endParaRPr lang="en-US" sz="1600" dirty="0"/>
          </a:p>
        </p:txBody>
      </p:sp>
    </p:spTree>
    <p:extLst>
      <p:ext uri="{BB962C8B-B14F-4D97-AF65-F5344CB8AC3E}">
        <p14:creationId xmlns:p14="http://schemas.microsoft.com/office/powerpoint/2010/main" val="27437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5AABCB-53D3-B8BB-7409-B2F4E6C2D95E}"/>
              </a:ext>
            </a:extLst>
          </p:cNvPr>
          <p:cNvSpPr>
            <a:spLocks noGrp="1"/>
          </p:cNvSpPr>
          <p:nvPr>
            <p:ph type="title"/>
          </p:nvPr>
        </p:nvSpPr>
        <p:spPr/>
        <p:txBody>
          <a:bodyPr/>
          <a:lstStyle/>
          <a:p>
            <a:r>
              <a:rPr lang="en-US" dirty="0"/>
              <a:t>Introduction</a:t>
            </a:r>
          </a:p>
        </p:txBody>
      </p:sp>
      <p:sp>
        <p:nvSpPr>
          <p:cNvPr id="2" name="Content Placeholder 1">
            <a:extLst>
              <a:ext uri="{FF2B5EF4-FFF2-40B4-BE49-F238E27FC236}">
                <a16:creationId xmlns:a16="http://schemas.microsoft.com/office/drawing/2014/main" id="{50734B58-DFB8-EF40-BCB9-EA0E08799000}"/>
              </a:ext>
            </a:extLst>
          </p:cNvPr>
          <p:cNvSpPr>
            <a:spLocks noGrp="1"/>
          </p:cNvSpPr>
          <p:nvPr>
            <p:ph idx="1"/>
          </p:nvPr>
        </p:nvSpPr>
        <p:spPr/>
        <p:txBody>
          <a:bodyPr anchor="ctr"/>
          <a:lstStyle/>
          <a:p>
            <a:pPr rtl="0" fontAlgn="ctr">
              <a:spcBef>
                <a:spcPts val="0"/>
              </a:spcBef>
              <a:spcAft>
                <a:spcPts val="0"/>
              </a:spcAft>
              <a:buFont typeface="Arial" panose="020B0604020202020204" pitchFamily="34" charset="0"/>
              <a:buChar char="•"/>
            </a:pPr>
            <a:endParaRPr lang="en-US" dirty="0">
              <a:solidFill>
                <a:srgbClr val="222A35"/>
              </a:solidFill>
              <a:effectLst/>
              <a:latin typeface="Segoe UI" panose="020B0502040204020203" pitchFamily="34" charset="0"/>
            </a:endParaRPr>
          </a:p>
          <a:p>
            <a:pPr rtl="0" fontAlgn="ctr">
              <a:spcBef>
                <a:spcPts val="0"/>
              </a:spcBef>
              <a:spcAft>
                <a:spcPts val="0"/>
              </a:spcAft>
              <a:buFont typeface="Arial" panose="020B0604020202020204" pitchFamily="34" charset="0"/>
              <a:buChar char="•"/>
            </a:pPr>
            <a:r>
              <a:rPr lang="en-US" dirty="0">
                <a:solidFill>
                  <a:srgbClr val="222A35"/>
                </a:solidFill>
                <a:effectLst/>
                <a:latin typeface="Segoe UI" panose="020B0502040204020203" pitchFamily="34" charset="0"/>
              </a:rPr>
              <a:t>What is quality </a:t>
            </a:r>
            <a:r>
              <a:rPr lang="en-US" dirty="0">
                <a:solidFill>
                  <a:srgbClr val="222A35"/>
                </a:solidFill>
                <a:latin typeface="Segoe UI" panose="020B0502040204020203" pitchFamily="34" charset="0"/>
              </a:rPr>
              <a:t>a</a:t>
            </a:r>
            <a:r>
              <a:rPr lang="en-US" dirty="0">
                <a:solidFill>
                  <a:srgbClr val="222A35"/>
                </a:solidFill>
                <a:effectLst/>
                <a:latin typeface="Segoe UI" panose="020B0502040204020203" pitchFamily="34" charset="0"/>
              </a:rPr>
              <a:t>ssurance?</a:t>
            </a:r>
          </a:p>
          <a:p>
            <a:pPr rtl="0" fontAlgn="ctr">
              <a:spcBef>
                <a:spcPts val="0"/>
              </a:spcBef>
              <a:spcAft>
                <a:spcPts val="0"/>
              </a:spcAft>
              <a:buFont typeface="Arial" panose="020B0604020202020204" pitchFamily="34" charset="0"/>
              <a:buChar char="•"/>
            </a:pPr>
            <a:endParaRPr lang="en-US" dirty="0">
              <a:solidFill>
                <a:srgbClr val="222A35"/>
              </a:solidFill>
              <a:effectLst/>
              <a:latin typeface="Segoe UI" panose="020B0502040204020203" pitchFamily="34" charset="0"/>
            </a:endParaRPr>
          </a:p>
          <a:p>
            <a:pPr rtl="0" fontAlgn="ctr">
              <a:spcBef>
                <a:spcPts val="0"/>
              </a:spcBef>
              <a:spcAft>
                <a:spcPts val="0"/>
              </a:spcAft>
              <a:buFont typeface="Arial" panose="020B0604020202020204" pitchFamily="34" charset="0"/>
              <a:buChar char="•"/>
            </a:pPr>
            <a:r>
              <a:rPr lang="en-US" dirty="0">
                <a:solidFill>
                  <a:srgbClr val="222A35"/>
                </a:solidFill>
                <a:effectLst/>
                <a:latin typeface="Segoe UI" panose="020B0502040204020203" pitchFamily="34" charset="0"/>
              </a:rPr>
              <a:t>Why do we need it?</a:t>
            </a:r>
          </a:p>
          <a:p>
            <a:pPr rtl="0" fontAlgn="ctr">
              <a:spcBef>
                <a:spcPts val="0"/>
              </a:spcBef>
              <a:spcAft>
                <a:spcPts val="0"/>
              </a:spcAft>
              <a:buFont typeface="Arial" panose="020B0604020202020204" pitchFamily="34" charset="0"/>
              <a:buChar char="•"/>
            </a:pPr>
            <a:endParaRPr lang="en-US" dirty="0">
              <a:solidFill>
                <a:srgbClr val="222A35"/>
              </a:solidFill>
              <a:effectLst/>
              <a:latin typeface="Segoe UI" panose="020B0502040204020203" pitchFamily="34" charset="0"/>
            </a:endParaRPr>
          </a:p>
          <a:p>
            <a:pPr rtl="0" fontAlgn="ctr">
              <a:spcBef>
                <a:spcPts val="0"/>
              </a:spcBef>
              <a:spcAft>
                <a:spcPts val="0"/>
              </a:spcAft>
              <a:buFont typeface="Arial" panose="020B0604020202020204" pitchFamily="34" charset="0"/>
              <a:buChar char="•"/>
            </a:pPr>
            <a:r>
              <a:rPr lang="en-US" dirty="0">
                <a:solidFill>
                  <a:srgbClr val="222A35"/>
                </a:solidFill>
                <a:effectLst/>
                <a:latin typeface="Segoe UI" panose="020B0502040204020203" pitchFamily="34" charset="0"/>
              </a:rPr>
              <a:t>How can we do it better?</a:t>
            </a:r>
          </a:p>
          <a:p>
            <a:pPr rtl="0" fontAlgn="ctr">
              <a:spcBef>
                <a:spcPts val="0"/>
              </a:spcBef>
              <a:spcAft>
                <a:spcPts val="0"/>
              </a:spcAft>
              <a:buFont typeface="Arial" panose="020B0604020202020204" pitchFamily="34" charset="0"/>
              <a:buChar char="•"/>
            </a:pPr>
            <a:endParaRPr lang="en-US" sz="1800" dirty="0">
              <a:solidFill>
                <a:srgbClr val="222A35"/>
              </a:solidFill>
              <a:effectLst/>
              <a:latin typeface="Segoe UI" panose="020B0502040204020203" pitchFamily="34" charset="0"/>
            </a:endParaRPr>
          </a:p>
          <a:p>
            <a:pPr marL="0" indent="0" rtl="0" fontAlgn="ctr">
              <a:spcBef>
                <a:spcPts val="0"/>
              </a:spcBef>
              <a:spcAft>
                <a:spcPts val="0"/>
              </a:spcAft>
              <a:buNone/>
            </a:pPr>
            <a:endParaRPr lang="en-US" sz="1800" dirty="0">
              <a:solidFill>
                <a:srgbClr val="222A35"/>
              </a:solidFill>
              <a:latin typeface="Segoe UI" panose="020B0502040204020203" pitchFamily="34" charset="0"/>
            </a:endParaRPr>
          </a:p>
        </p:txBody>
      </p:sp>
    </p:spTree>
    <p:extLst>
      <p:ext uri="{BB962C8B-B14F-4D97-AF65-F5344CB8AC3E}">
        <p14:creationId xmlns:p14="http://schemas.microsoft.com/office/powerpoint/2010/main" val="416897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03D15E-1360-BAA4-35D7-B56BBAAE3549}"/>
              </a:ext>
            </a:extLst>
          </p:cNvPr>
          <p:cNvSpPr>
            <a:spLocks noGrp="1"/>
          </p:cNvSpPr>
          <p:nvPr>
            <p:ph type="title"/>
          </p:nvPr>
        </p:nvSpPr>
        <p:spPr/>
        <p:txBody>
          <a:bodyPr/>
          <a:lstStyle/>
          <a:p>
            <a:r>
              <a:rPr lang="en-US" dirty="0"/>
              <a:t>What is Quality Assurance?</a:t>
            </a:r>
          </a:p>
        </p:txBody>
      </p:sp>
      <p:sp>
        <p:nvSpPr>
          <p:cNvPr id="2" name="Content Placeholder 1">
            <a:extLst>
              <a:ext uri="{FF2B5EF4-FFF2-40B4-BE49-F238E27FC236}">
                <a16:creationId xmlns:a16="http://schemas.microsoft.com/office/drawing/2014/main" id="{73BB7041-AB2A-B898-B6C6-D95B23545E6A}"/>
              </a:ext>
            </a:extLst>
          </p:cNvPr>
          <p:cNvSpPr>
            <a:spLocks noGrp="1"/>
          </p:cNvSpPr>
          <p:nvPr>
            <p:ph idx="1"/>
          </p:nvPr>
        </p:nvSpPr>
        <p:spPr>
          <a:xfrm>
            <a:off x="457200" y="2074985"/>
            <a:ext cx="8229600" cy="4492869"/>
          </a:xfrm>
        </p:spPr>
        <p:txBody>
          <a:bodyPr/>
          <a:lstStyle/>
          <a:p>
            <a:pPr marL="0" indent="0" algn="l">
              <a:buNone/>
            </a:pPr>
            <a:r>
              <a:rPr lang="en-US" b="1" i="1" dirty="0">
                <a:solidFill>
                  <a:srgbClr val="333333"/>
                </a:solidFill>
                <a:effectLst/>
                <a:latin typeface="Helvetica Neue"/>
              </a:rPr>
              <a:t>... </a:t>
            </a:r>
            <a:r>
              <a:rPr lang="en-US" b="0" i="1" dirty="0">
                <a:solidFill>
                  <a:srgbClr val="333333"/>
                </a:solidFill>
                <a:effectLst/>
                <a:latin typeface="Helvetica Neue"/>
              </a:rPr>
              <a:t>an activity that establishes and evaluates the processes that produce products.</a:t>
            </a:r>
          </a:p>
          <a:p>
            <a:pPr marL="0" indent="0" algn="l">
              <a:buNone/>
            </a:pPr>
            <a:endParaRPr lang="en-US" i="1" dirty="0">
              <a:solidFill>
                <a:srgbClr val="333333"/>
              </a:solidFill>
              <a:latin typeface="Helvetica Neue"/>
            </a:endParaRPr>
          </a:p>
          <a:p>
            <a:pPr marL="0" indent="0" algn="l">
              <a:buNone/>
            </a:pPr>
            <a:endParaRPr lang="en-US" b="0" i="1" dirty="0">
              <a:solidFill>
                <a:srgbClr val="333333"/>
              </a:solidFill>
              <a:effectLst/>
              <a:latin typeface="Helvetica Neue"/>
            </a:endParaRPr>
          </a:p>
          <a:p>
            <a:pPr marL="0" indent="0" algn="l">
              <a:buNone/>
            </a:pPr>
            <a:endParaRPr lang="en-US" sz="3600" i="1" dirty="0">
              <a:solidFill>
                <a:srgbClr val="333333"/>
              </a:solidFill>
              <a:latin typeface="Helvetica Neue"/>
            </a:endParaRPr>
          </a:p>
          <a:p>
            <a:pPr marL="0" indent="0" algn="l">
              <a:buNone/>
            </a:pPr>
            <a:endParaRPr lang="en-US" sz="3600" b="0" i="1" dirty="0">
              <a:solidFill>
                <a:srgbClr val="333333"/>
              </a:solidFill>
              <a:effectLst/>
              <a:latin typeface="Helvetica Neue"/>
            </a:endParaRPr>
          </a:p>
          <a:p>
            <a:pPr marL="0" indent="0" algn="l">
              <a:buNone/>
            </a:pPr>
            <a:endParaRPr lang="en-US" b="0" i="1" dirty="0">
              <a:solidFill>
                <a:srgbClr val="333333"/>
              </a:solidFill>
              <a:effectLst/>
              <a:latin typeface="Helvetica Neue"/>
            </a:endParaRPr>
          </a:p>
          <a:p>
            <a:pPr marL="0" indent="0" algn="r">
              <a:buNone/>
            </a:pPr>
            <a:r>
              <a:rPr kumimoji="0" lang="en-US" altLang="en-US" sz="1800" b="0" i="1" u="none" strike="noStrike" cap="none" normalizeH="0" baseline="0" dirty="0">
                <a:ln>
                  <a:noFill/>
                </a:ln>
                <a:effectLst/>
                <a:ea typeface="PMingLiU" panose="02020500000000000000" pitchFamily="18" charset="-120"/>
                <a:cs typeface="Times New Roman" panose="02020603050405020304" pitchFamily="18" charset="0"/>
              </a:rPr>
              <a:t>Software Testing Body of Knowledge for CSTE Certification</a:t>
            </a:r>
            <a:endParaRPr kumimoji="0" lang="en-US" altLang="en-US" sz="1800" b="0" i="1" u="none" strike="noStrike" cap="none" normalizeH="0" baseline="0" dirty="0">
              <a:ln>
                <a:noFill/>
              </a:ln>
              <a:effectLst/>
            </a:endParaRPr>
          </a:p>
          <a:p>
            <a:pPr marL="0" indent="0" algn="l">
              <a:buNone/>
            </a:pPr>
            <a:endParaRPr lang="en-US" b="0" i="1" dirty="0">
              <a:solidFill>
                <a:srgbClr val="333333"/>
              </a:solidFill>
              <a:effectLst/>
              <a:latin typeface="Helvetica Neue"/>
            </a:endParaRPr>
          </a:p>
          <a:p>
            <a:pPr marL="0" indent="0" algn="l">
              <a:buNone/>
            </a:pPr>
            <a:endParaRPr lang="en-US" b="0" i="1" dirty="0">
              <a:solidFill>
                <a:srgbClr val="333333"/>
              </a:solidFill>
              <a:effectLst/>
              <a:latin typeface="Helvetica Neue"/>
            </a:endParaRPr>
          </a:p>
          <a:p>
            <a:pPr marL="0" indent="0" algn="r">
              <a:buNone/>
            </a:pPr>
            <a:endParaRPr kumimoji="0" lang="en-US" altLang="en-US" sz="3200" b="0" i="0" u="none" strike="noStrike" cap="none" normalizeH="0" baseline="0" dirty="0">
              <a:ln>
                <a:noFill/>
              </a:ln>
              <a:solidFill>
                <a:srgbClr val="7C878E"/>
              </a:solidFill>
              <a:effectLst/>
              <a:latin typeface="Calibri" panose="020F0502020204030204" pitchFamily="34" charset="0"/>
              <a:ea typeface="PMingLiU" panose="02020500000000000000" pitchFamily="18" charset="-120"/>
              <a:cs typeface="Times New Roman" panose="02020603050405020304" pitchFamily="18" charset="0"/>
            </a:endParaRPr>
          </a:p>
          <a:p>
            <a:pPr marL="0" indent="0" algn="r">
              <a:buNone/>
            </a:pPr>
            <a:endParaRPr lang="en-US" altLang="en-US" dirty="0">
              <a:solidFill>
                <a:srgbClr val="7C878E"/>
              </a:solidFill>
              <a:latin typeface="Calibri" panose="020F0502020204030204" pitchFamily="34" charset="0"/>
              <a:ea typeface="PMingLiU" panose="02020500000000000000" pitchFamily="18" charset="-120"/>
              <a:cs typeface="Times New Roman" panose="02020603050405020304" pitchFamily="18" charset="0"/>
            </a:endParaRPr>
          </a:p>
          <a:p>
            <a:pPr marL="0" indent="0" algn="r">
              <a:buNone/>
            </a:pPr>
            <a:endParaRPr kumimoji="0" lang="en-US" altLang="en-US" sz="4000" b="0" i="0" u="none" strike="noStrike" cap="none" normalizeH="0" baseline="0" dirty="0">
              <a:ln>
                <a:noFill/>
              </a:ln>
              <a:solidFill>
                <a:srgbClr val="7C878E"/>
              </a:solidFill>
              <a:effectLst/>
              <a:latin typeface="Calibri" panose="020F0502020204030204" pitchFamily="34" charset="0"/>
              <a:ea typeface="PMingLiU" panose="02020500000000000000" pitchFamily="18" charset="-120"/>
              <a:cs typeface="Times New Roman" panose="02020603050405020304" pitchFamily="18" charset="0"/>
            </a:endParaRPr>
          </a:p>
          <a:p>
            <a:pPr marL="0" indent="0" algn="r">
              <a:buNone/>
            </a:pPr>
            <a:endParaRPr kumimoji="0" lang="en-US" altLang="en-US" sz="3200" b="0" i="0" u="none" strike="noStrike" cap="none" normalizeH="0" baseline="0" dirty="0">
              <a:ln>
                <a:noFill/>
              </a:ln>
              <a:solidFill>
                <a:srgbClr val="7C878E"/>
              </a:solidFill>
              <a:effectLst/>
              <a:latin typeface="Calibri" panose="020F0502020204030204" pitchFamily="34" charset="0"/>
              <a:ea typeface="PMingLiU" panose="02020500000000000000" pitchFamily="18" charset="-120"/>
              <a:cs typeface="Times New Roman" panose="02020603050405020304" pitchFamily="18" charset="0"/>
            </a:endParaRPr>
          </a:p>
          <a:p>
            <a:pPr algn="r"/>
            <a:endParaRPr lang="en-US" b="0" i="0" dirty="0">
              <a:solidFill>
                <a:srgbClr val="333333"/>
              </a:solidFill>
              <a:effectLst/>
              <a:latin typeface="Helvetica Neue"/>
            </a:endParaRPr>
          </a:p>
        </p:txBody>
      </p:sp>
    </p:spTree>
    <p:extLst>
      <p:ext uri="{BB962C8B-B14F-4D97-AF65-F5344CB8AC3E}">
        <p14:creationId xmlns:p14="http://schemas.microsoft.com/office/powerpoint/2010/main" val="267465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03D15E-1360-BAA4-35D7-B56BBAAE3549}"/>
              </a:ext>
            </a:extLst>
          </p:cNvPr>
          <p:cNvSpPr>
            <a:spLocks noGrp="1"/>
          </p:cNvSpPr>
          <p:nvPr>
            <p:ph type="title"/>
          </p:nvPr>
        </p:nvSpPr>
        <p:spPr/>
        <p:txBody>
          <a:bodyPr/>
          <a:lstStyle/>
          <a:p>
            <a:r>
              <a:rPr lang="en-US" dirty="0"/>
              <a:t>What is Quality Assurance?</a:t>
            </a:r>
          </a:p>
        </p:txBody>
      </p:sp>
      <p:sp>
        <p:nvSpPr>
          <p:cNvPr id="2" name="Content Placeholder 1">
            <a:extLst>
              <a:ext uri="{FF2B5EF4-FFF2-40B4-BE49-F238E27FC236}">
                <a16:creationId xmlns:a16="http://schemas.microsoft.com/office/drawing/2014/main" id="{73BB7041-AB2A-B898-B6C6-D95B23545E6A}"/>
              </a:ext>
            </a:extLst>
          </p:cNvPr>
          <p:cNvSpPr>
            <a:spLocks noGrp="1"/>
          </p:cNvSpPr>
          <p:nvPr>
            <p:ph idx="1"/>
          </p:nvPr>
        </p:nvSpPr>
        <p:spPr>
          <a:xfrm>
            <a:off x="457200" y="1881553"/>
            <a:ext cx="8229600" cy="4668715"/>
          </a:xfrm>
        </p:spPr>
        <p:txBody>
          <a:bodyPr/>
          <a:lstStyle/>
          <a:p>
            <a:pPr marL="0" indent="0" algn="l">
              <a:buNone/>
            </a:pPr>
            <a:r>
              <a:rPr lang="en-US" b="1" i="1" dirty="0">
                <a:solidFill>
                  <a:schemeClr val="bg1">
                    <a:lumMod val="85000"/>
                  </a:schemeClr>
                </a:solidFill>
                <a:effectLst/>
                <a:latin typeface="Helvetica Neue"/>
              </a:rPr>
              <a:t>… </a:t>
            </a:r>
            <a:r>
              <a:rPr lang="en-US" b="0" i="1" dirty="0">
                <a:solidFill>
                  <a:schemeClr val="bg1">
                    <a:lumMod val="85000"/>
                  </a:schemeClr>
                </a:solidFill>
                <a:effectLst/>
                <a:latin typeface="Helvetica Neue"/>
              </a:rPr>
              <a:t>an activity that establishes and evaluates the processes that produce products.</a:t>
            </a:r>
          </a:p>
          <a:p>
            <a:pPr marL="0" indent="0" algn="l">
              <a:buNone/>
            </a:pPr>
            <a:endParaRPr lang="en-US" b="0" i="1" dirty="0">
              <a:solidFill>
                <a:srgbClr val="333333"/>
              </a:solidFill>
              <a:effectLst/>
              <a:latin typeface="Helvetica Neue"/>
            </a:endParaRPr>
          </a:p>
          <a:p>
            <a:pPr marL="0" indent="0" algn="l">
              <a:buNone/>
            </a:pPr>
            <a:r>
              <a:rPr lang="en-US" i="1" dirty="0">
                <a:solidFill>
                  <a:srgbClr val="333333"/>
                </a:solidFill>
                <a:latin typeface="Helvetica Neue"/>
              </a:rPr>
              <a:t>If there is no need for process, there is no role for quality assurance. </a:t>
            </a:r>
          </a:p>
          <a:p>
            <a:pPr marL="0" indent="0" algn="l">
              <a:buNone/>
            </a:pPr>
            <a:endParaRPr lang="en-US" i="1" dirty="0">
              <a:solidFill>
                <a:srgbClr val="333333"/>
              </a:solidFill>
              <a:latin typeface="Helvetica Neue"/>
            </a:endParaRPr>
          </a:p>
          <a:p>
            <a:pPr marL="0" indent="0" algn="l">
              <a:buNone/>
            </a:pPr>
            <a:endParaRPr lang="en-US" i="1" dirty="0">
              <a:solidFill>
                <a:srgbClr val="333333"/>
              </a:solidFill>
              <a:latin typeface="Helvetica Neue"/>
            </a:endParaRPr>
          </a:p>
          <a:p>
            <a:pPr marL="0" indent="0" algn="l">
              <a:buNone/>
            </a:pPr>
            <a:endParaRPr lang="en-US" sz="2400" i="1" dirty="0">
              <a:solidFill>
                <a:srgbClr val="333333"/>
              </a:solidFill>
              <a:latin typeface="Helvetica Neue"/>
            </a:endParaRPr>
          </a:p>
          <a:p>
            <a:pPr marL="0" indent="0" algn="r">
              <a:buNone/>
            </a:pPr>
            <a:r>
              <a:rPr kumimoji="0" lang="en-US" altLang="en-US" sz="1800" b="0" i="1" u="none" strike="noStrike" cap="none" normalizeH="0" baseline="0" dirty="0">
                <a:ln>
                  <a:noFill/>
                </a:ln>
                <a:effectLst/>
                <a:ea typeface="PMingLiU" panose="02020500000000000000" pitchFamily="18" charset="-120"/>
                <a:cs typeface="Times New Roman" panose="02020603050405020304" pitchFamily="18" charset="0"/>
              </a:rPr>
              <a:t>Software Testing Body of Knowledge for CSTE Certification</a:t>
            </a:r>
            <a:endParaRPr kumimoji="0" lang="en-US" altLang="en-US" sz="1800" b="0" i="1" u="none" strike="noStrike" cap="none" normalizeH="0" baseline="0" dirty="0">
              <a:ln>
                <a:noFill/>
              </a:ln>
              <a:effectLst/>
            </a:endParaRPr>
          </a:p>
          <a:p>
            <a:pPr algn="r"/>
            <a:endParaRPr lang="en-US" b="0" i="0" dirty="0">
              <a:solidFill>
                <a:srgbClr val="333333"/>
              </a:solidFill>
              <a:effectLst/>
              <a:latin typeface="Helvetica Neue"/>
            </a:endParaRPr>
          </a:p>
        </p:txBody>
      </p:sp>
    </p:spTree>
    <p:extLst>
      <p:ext uri="{BB962C8B-B14F-4D97-AF65-F5344CB8AC3E}">
        <p14:creationId xmlns:p14="http://schemas.microsoft.com/office/powerpoint/2010/main" val="253871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BB374-92BA-836A-4573-2E3474CE279C}"/>
              </a:ext>
            </a:extLst>
          </p:cNvPr>
          <p:cNvSpPr>
            <a:spLocks noGrp="1"/>
          </p:cNvSpPr>
          <p:nvPr>
            <p:ph type="title"/>
          </p:nvPr>
        </p:nvSpPr>
        <p:spPr/>
        <p:txBody>
          <a:bodyPr/>
          <a:lstStyle/>
          <a:p>
            <a:r>
              <a:rPr lang="en-US" dirty="0"/>
              <a:t>What is Testing?</a:t>
            </a:r>
          </a:p>
        </p:txBody>
      </p:sp>
      <p:sp>
        <p:nvSpPr>
          <p:cNvPr id="2" name="Content Placeholder 1">
            <a:extLst>
              <a:ext uri="{FF2B5EF4-FFF2-40B4-BE49-F238E27FC236}">
                <a16:creationId xmlns:a16="http://schemas.microsoft.com/office/drawing/2014/main" id="{49AF5FB3-6444-37C4-7386-1264683076DF}"/>
              </a:ext>
            </a:extLst>
          </p:cNvPr>
          <p:cNvSpPr>
            <a:spLocks noGrp="1"/>
          </p:cNvSpPr>
          <p:nvPr>
            <p:ph idx="1"/>
          </p:nvPr>
        </p:nvSpPr>
        <p:spPr>
          <a:xfrm>
            <a:off x="237393" y="1292469"/>
            <a:ext cx="8660422" cy="5116801"/>
          </a:xfrm>
        </p:spPr>
        <p:txBody>
          <a:bodyPr/>
          <a:lstStyle/>
          <a:p>
            <a:pPr marL="0" indent="0">
              <a:buNone/>
            </a:pPr>
            <a:r>
              <a:rPr lang="en-US" b="0" i="0" dirty="0">
                <a:solidFill>
                  <a:srgbClr val="333333"/>
                </a:solidFill>
                <a:effectLst/>
                <a:latin typeface="Helvetica Neue"/>
              </a:rPr>
              <a:t>The process of evaluating a product by </a:t>
            </a:r>
            <a:r>
              <a:rPr lang="en-US" b="1" i="0" dirty="0">
                <a:solidFill>
                  <a:srgbClr val="333333"/>
                </a:solidFill>
                <a:effectLst/>
                <a:latin typeface="Helvetica Neue"/>
              </a:rPr>
              <a:t>learning</a:t>
            </a:r>
            <a:r>
              <a:rPr lang="en-US" b="0" i="0" dirty="0">
                <a:solidFill>
                  <a:srgbClr val="333333"/>
                </a:solidFill>
                <a:effectLst/>
                <a:latin typeface="Helvetica Neue"/>
              </a:rPr>
              <a:t> about it through </a:t>
            </a:r>
            <a:r>
              <a:rPr lang="en-US" b="1" i="0" dirty="0">
                <a:solidFill>
                  <a:srgbClr val="333333"/>
                </a:solidFill>
                <a:effectLst/>
                <a:latin typeface="Helvetica Neue"/>
              </a:rPr>
              <a:t>experiencing</a:t>
            </a:r>
            <a:r>
              <a:rPr lang="en-US" b="0" i="0" dirty="0">
                <a:solidFill>
                  <a:srgbClr val="333333"/>
                </a:solidFill>
                <a:effectLst/>
                <a:latin typeface="Helvetica Neue"/>
              </a:rPr>
              <a:t>, </a:t>
            </a:r>
            <a:r>
              <a:rPr lang="en-US" b="1" i="0" dirty="0">
                <a:solidFill>
                  <a:srgbClr val="333333"/>
                </a:solidFill>
                <a:effectLst/>
                <a:latin typeface="Helvetica Neue"/>
              </a:rPr>
              <a:t>exploring</a:t>
            </a:r>
            <a:r>
              <a:rPr lang="en-US" b="0" i="0" dirty="0">
                <a:solidFill>
                  <a:srgbClr val="333333"/>
                </a:solidFill>
                <a:effectLst/>
                <a:latin typeface="Helvetica Neue"/>
              </a:rPr>
              <a:t>, and </a:t>
            </a:r>
            <a:r>
              <a:rPr lang="en-US" b="1" i="0" dirty="0">
                <a:solidFill>
                  <a:srgbClr val="333333"/>
                </a:solidFill>
                <a:effectLst/>
                <a:latin typeface="Helvetica Neue"/>
              </a:rPr>
              <a:t>experimenting</a:t>
            </a:r>
            <a:r>
              <a:rPr lang="en-US" b="0" i="0" dirty="0">
                <a:solidFill>
                  <a:srgbClr val="333333"/>
                </a:solidFill>
                <a:effectLst/>
                <a:latin typeface="Helvetica Neue"/>
              </a:rPr>
              <a:t>, which includes to some degree: questioning, study, modeling, observation &amp; inference, output checking, etc.</a:t>
            </a:r>
          </a:p>
          <a:p>
            <a:pPr marL="0" indent="0">
              <a:buNone/>
            </a:pPr>
            <a:endParaRPr lang="en-US" sz="2000" b="1" dirty="0">
              <a:solidFill>
                <a:srgbClr val="091C5A"/>
              </a:solidFill>
            </a:endParaRPr>
          </a:p>
          <a:p>
            <a:pPr marL="0" indent="0">
              <a:buNone/>
            </a:pPr>
            <a:r>
              <a:rPr lang="en-US" b="1" dirty="0">
                <a:solidFill>
                  <a:srgbClr val="091C5A"/>
                </a:solidFill>
              </a:rPr>
              <a:t>Or… </a:t>
            </a:r>
            <a:r>
              <a:rPr lang="en-US" b="1" dirty="0">
                <a:solidFill>
                  <a:srgbClr val="091C5A"/>
                </a:solidFill>
                <a:effectLst/>
              </a:rPr>
              <a:t>What would happen if I did this?</a:t>
            </a:r>
            <a:endParaRPr lang="en-US" b="1" dirty="0">
              <a:solidFill>
                <a:srgbClr val="091C5A"/>
              </a:solidFill>
            </a:endParaRPr>
          </a:p>
          <a:p>
            <a:pPr marL="0" indent="0">
              <a:buNone/>
            </a:pPr>
            <a:endParaRPr lang="en-US" sz="1600" dirty="0">
              <a:solidFill>
                <a:srgbClr val="333333"/>
              </a:solidFill>
            </a:endParaRPr>
          </a:p>
          <a:p>
            <a:pPr marL="0" indent="0">
              <a:buNone/>
            </a:pPr>
            <a:endParaRPr lang="en-US" sz="1600" dirty="0">
              <a:solidFill>
                <a:srgbClr val="333333"/>
              </a:solidFill>
            </a:endParaRPr>
          </a:p>
          <a:p>
            <a:pPr marL="0" indent="0" algn="r">
              <a:buNone/>
            </a:pPr>
            <a:r>
              <a:rPr lang="en-US" sz="1600" i="1" dirty="0">
                <a:solidFill>
                  <a:srgbClr val="333333"/>
                </a:solidFill>
              </a:rPr>
              <a:t>Rapid Software Testing (A Context-Driven Methodology)</a:t>
            </a:r>
          </a:p>
          <a:p>
            <a:pPr marL="0" indent="0" algn="r">
              <a:buNone/>
            </a:pPr>
            <a:r>
              <a:rPr lang="en-US" sz="1600" i="1" dirty="0">
                <a:solidFill>
                  <a:srgbClr val="333333"/>
                </a:solidFill>
              </a:rPr>
              <a:t>James Bach and Michael Bolton</a:t>
            </a:r>
          </a:p>
        </p:txBody>
      </p:sp>
    </p:spTree>
    <p:extLst>
      <p:ext uri="{BB962C8B-B14F-4D97-AF65-F5344CB8AC3E}">
        <p14:creationId xmlns:p14="http://schemas.microsoft.com/office/powerpoint/2010/main" val="22936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854F4-2412-D995-E763-218DE03FE326}"/>
              </a:ext>
            </a:extLst>
          </p:cNvPr>
          <p:cNvSpPr>
            <a:spLocks noGrp="1"/>
          </p:cNvSpPr>
          <p:nvPr>
            <p:ph type="title"/>
          </p:nvPr>
        </p:nvSpPr>
        <p:spPr/>
        <p:txBody>
          <a:bodyPr/>
          <a:lstStyle/>
          <a:p>
            <a:r>
              <a:rPr lang="en-US" dirty="0"/>
              <a:t>What is Checking?</a:t>
            </a:r>
          </a:p>
        </p:txBody>
      </p:sp>
      <p:sp>
        <p:nvSpPr>
          <p:cNvPr id="2" name="Content Placeholder 1">
            <a:extLst>
              <a:ext uri="{FF2B5EF4-FFF2-40B4-BE49-F238E27FC236}">
                <a16:creationId xmlns:a16="http://schemas.microsoft.com/office/drawing/2014/main" id="{E3AF7B8F-B51B-AA90-666E-3D95277173BA}"/>
              </a:ext>
            </a:extLst>
          </p:cNvPr>
          <p:cNvSpPr>
            <a:spLocks noGrp="1"/>
          </p:cNvSpPr>
          <p:nvPr>
            <p:ph idx="1"/>
          </p:nvPr>
        </p:nvSpPr>
        <p:spPr>
          <a:xfrm>
            <a:off x="298937" y="1380069"/>
            <a:ext cx="8528539" cy="5029201"/>
          </a:xfrm>
        </p:spPr>
        <p:txBody>
          <a:bodyPr/>
          <a:lstStyle/>
          <a:p>
            <a:pPr marL="0" indent="0" algn="ctr">
              <a:buNone/>
            </a:pPr>
            <a:endParaRPr lang="en-US" b="1" i="0" dirty="0">
              <a:solidFill>
                <a:srgbClr val="333333"/>
              </a:solidFill>
              <a:effectLst/>
              <a:latin typeface="Helvetica Neue"/>
            </a:endParaRPr>
          </a:p>
          <a:p>
            <a:pPr marL="0" indent="0">
              <a:buNone/>
            </a:pPr>
            <a:r>
              <a:rPr lang="en-US" b="0" i="0" dirty="0">
                <a:solidFill>
                  <a:srgbClr val="333333"/>
                </a:solidFill>
                <a:effectLst/>
                <a:latin typeface="Helvetica Neue"/>
              </a:rPr>
              <a:t>The process of making evaluations by applying algorithmic decision rules to specific observations of a product</a:t>
            </a:r>
          </a:p>
          <a:p>
            <a:pPr marL="0" indent="0">
              <a:buNone/>
            </a:pPr>
            <a:endParaRPr lang="en-US" sz="2000" b="1" dirty="0">
              <a:solidFill>
                <a:srgbClr val="091C5A"/>
              </a:solidFill>
            </a:endParaRPr>
          </a:p>
          <a:p>
            <a:pPr marL="0" indent="0">
              <a:buNone/>
            </a:pPr>
            <a:r>
              <a:rPr lang="en-US" b="1" dirty="0">
                <a:solidFill>
                  <a:srgbClr val="091C5A"/>
                </a:solidFill>
              </a:rPr>
              <a:t>Or… </a:t>
            </a:r>
            <a:r>
              <a:rPr lang="en-US" b="1" dirty="0">
                <a:solidFill>
                  <a:srgbClr val="091C5A"/>
                </a:solidFill>
                <a:effectLst/>
              </a:rPr>
              <a:t>Did it do this? Yes or No. (More binary)</a:t>
            </a:r>
            <a:endParaRPr lang="en-US" b="1" dirty="0">
              <a:solidFill>
                <a:srgbClr val="091C5A"/>
              </a:solidFill>
            </a:endParaRPr>
          </a:p>
          <a:p>
            <a:pPr marL="0" indent="0">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r">
              <a:buNone/>
            </a:pPr>
            <a:r>
              <a:rPr lang="en-US" sz="1800" i="1" dirty="0">
                <a:solidFill>
                  <a:srgbClr val="333333"/>
                </a:solidFill>
              </a:rPr>
              <a:t>Rapid Software Testing (A Context-Driven Methodology)</a:t>
            </a:r>
          </a:p>
          <a:p>
            <a:pPr marL="0" indent="0" algn="r">
              <a:buNone/>
            </a:pPr>
            <a:r>
              <a:rPr lang="en-US" sz="1800" i="1" dirty="0">
                <a:solidFill>
                  <a:srgbClr val="333333"/>
                </a:solidFill>
              </a:rPr>
              <a:t>James Bach and Michael Bolton</a:t>
            </a:r>
          </a:p>
          <a:p>
            <a:pPr marL="0" indent="0" algn="ctr">
              <a:buNone/>
            </a:pPr>
            <a:endParaRPr lang="en-US" sz="1800" dirty="0"/>
          </a:p>
        </p:txBody>
      </p:sp>
    </p:spTree>
    <p:extLst>
      <p:ext uri="{BB962C8B-B14F-4D97-AF65-F5344CB8AC3E}">
        <p14:creationId xmlns:p14="http://schemas.microsoft.com/office/powerpoint/2010/main" val="249043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78696D-2FBB-0353-6695-237BBC6AF72B}"/>
              </a:ext>
            </a:extLst>
          </p:cNvPr>
          <p:cNvSpPr>
            <a:spLocks noGrp="1"/>
          </p:cNvSpPr>
          <p:nvPr>
            <p:ph type="title"/>
          </p:nvPr>
        </p:nvSpPr>
        <p:spPr/>
        <p:txBody>
          <a:bodyPr/>
          <a:lstStyle/>
          <a:p>
            <a:r>
              <a:rPr lang="en-US" dirty="0"/>
              <a:t>Concur Scenario</a:t>
            </a:r>
          </a:p>
        </p:txBody>
      </p:sp>
      <p:pic>
        <p:nvPicPr>
          <p:cNvPr id="4" name="Content Placeholder 3" descr="Homepage of Concur Project a huge SaaS company that provides travel and management services to businesses. UConn bought three modules, Requests, Travel, and Expense that are listed on this homepage. ">
            <a:extLst>
              <a:ext uri="{FF2B5EF4-FFF2-40B4-BE49-F238E27FC236}">
                <a16:creationId xmlns:a16="http://schemas.microsoft.com/office/drawing/2014/main" id="{D0103D5F-D31E-0491-89DE-FC949615D8C8}"/>
              </a:ext>
            </a:extLst>
          </p:cNvPr>
          <p:cNvPicPr>
            <a:picLocks noGrp="1" noChangeAspect="1"/>
          </p:cNvPicPr>
          <p:nvPr>
            <p:ph idx="1"/>
          </p:nvPr>
        </p:nvPicPr>
        <p:blipFill>
          <a:blip r:embed="rId3"/>
          <a:stretch>
            <a:fillRect/>
          </a:stretch>
        </p:blipFill>
        <p:spPr>
          <a:xfrm>
            <a:off x="641085" y="1151792"/>
            <a:ext cx="7872011" cy="5477608"/>
          </a:xfrm>
        </p:spPr>
      </p:pic>
    </p:spTree>
    <p:extLst>
      <p:ext uri="{BB962C8B-B14F-4D97-AF65-F5344CB8AC3E}">
        <p14:creationId xmlns:p14="http://schemas.microsoft.com/office/powerpoint/2010/main" val="352978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854F4-2412-D995-E763-218DE03FE326}"/>
              </a:ext>
            </a:extLst>
          </p:cNvPr>
          <p:cNvSpPr>
            <a:spLocks noGrp="1"/>
          </p:cNvSpPr>
          <p:nvPr>
            <p:ph type="title"/>
          </p:nvPr>
        </p:nvSpPr>
        <p:spPr/>
        <p:txBody>
          <a:bodyPr/>
          <a:lstStyle/>
          <a:p>
            <a:r>
              <a:rPr lang="en-US" dirty="0"/>
              <a:t>Why Do We Need QA?</a:t>
            </a:r>
          </a:p>
        </p:txBody>
      </p:sp>
      <p:sp>
        <p:nvSpPr>
          <p:cNvPr id="2" name="Content Placeholder 1">
            <a:extLst>
              <a:ext uri="{FF2B5EF4-FFF2-40B4-BE49-F238E27FC236}">
                <a16:creationId xmlns:a16="http://schemas.microsoft.com/office/drawing/2014/main" id="{E3AF7B8F-B51B-AA90-666E-3D95277173BA}"/>
              </a:ext>
            </a:extLst>
          </p:cNvPr>
          <p:cNvSpPr>
            <a:spLocks noGrp="1"/>
          </p:cNvSpPr>
          <p:nvPr>
            <p:ph idx="1"/>
          </p:nvPr>
        </p:nvSpPr>
        <p:spPr>
          <a:xfrm>
            <a:off x="298937" y="1380069"/>
            <a:ext cx="8528539" cy="5178993"/>
          </a:xfrm>
        </p:spPr>
        <p:txBody>
          <a:bodyPr/>
          <a:lstStyle/>
          <a:p>
            <a:endParaRPr lang="en-US" b="1" i="0" dirty="0">
              <a:solidFill>
                <a:srgbClr val="333333"/>
              </a:solidFill>
              <a:effectLst/>
              <a:latin typeface="Helvetica Neue"/>
            </a:endParaRPr>
          </a:p>
          <a:p>
            <a:r>
              <a:rPr lang="en-US" b="0" i="0" dirty="0">
                <a:solidFill>
                  <a:srgbClr val="333333"/>
                </a:solidFill>
                <a:effectLst/>
                <a:latin typeface="Helvetica Neue"/>
              </a:rPr>
              <a:t>Project testing</a:t>
            </a:r>
          </a:p>
          <a:p>
            <a:r>
              <a:rPr lang="en-US" b="0" i="0" dirty="0">
                <a:solidFill>
                  <a:srgbClr val="333333"/>
                </a:solidFill>
                <a:effectLst/>
                <a:latin typeface="Helvetica Neue"/>
              </a:rPr>
              <a:t>Process improvement</a:t>
            </a:r>
          </a:p>
          <a:p>
            <a:endParaRPr lang="en-US" sz="1800" dirty="0"/>
          </a:p>
          <a:p>
            <a:endParaRPr lang="en-US" sz="1800" dirty="0"/>
          </a:p>
        </p:txBody>
      </p:sp>
    </p:spTree>
    <p:extLst>
      <p:ext uri="{BB962C8B-B14F-4D97-AF65-F5344CB8AC3E}">
        <p14:creationId xmlns:p14="http://schemas.microsoft.com/office/powerpoint/2010/main" val="98793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QA Process</a:t>
            </a:r>
          </a:p>
        </p:txBody>
      </p:sp>
      <p:pic>
        <p:nvPicPr>
          <p:cNvPr id="7" name="Content Placeholder 6" descr="QA Process Outline which points out the flow from Project Basics to Requirements to Test Planning to Using Teams, then to Testing Event, then Documentation and lastly to Continuous Improvement. ">
            <a:extLst>
              <a:ext uri="{FF2B5EF4-FFF2-40B4-BE49-F238E27FC236}">
                <a16:creationId xmlns:a16="http://schemas.microsoft.com/office/drawing/2014/main" id="{6AC8EB91-47D8-B6DF-ADF1-DD716E4B5488}"/>
              </a:ext>
            </a:extLst>
          </p:cNvPr>
          <p:cNvPicPr>
            <a:picLocks noGrp="1" noChangeAspect="1"/>
          </p:cNvPicPr>
          <p:nvPr>
            <p:ph idx="1"/>
          </p:nvPr>
        </p:nvPicPr>
        <p:blipFill>
          <a:blip r:embed="rId3"/>
          <a:stretch>
            <a:fillRect/>
          </a:stretch>
        </p:blipFill>
        <p:spPr>
          <a:xfrm>
            <a:off x="167054" y="1161673"/>
            <a:ext cx="8836269" cy="5481292"/>
          </a:xfrm>
        </p:spPr>
      </p:pic>
    </p:spTree>
    <p:extLst>
      <p:ext uri="{BB962C8B-B14F-4D97-AF65-F5344CB8AC3E}">
        <p14:creationId xmlns:p14="http://schemas.microsoft.com/office/powerpoint/2010/main" val="32989765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1" ma:contentTypeDescription="Create a new document." ma:contentTypeScope="" ma:versionID="6675100bffdc880fa50666c10fae4684">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1908526212f68361f2375f4185336654"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CBADC8-6529-43BE-8B6F-4DC57AA65302}"/>
</file>

<file path=customXml/itemProps2.xml><?xml version="1.0" encoding="utf-8"?>
<ds:datastoreItem xmlns:ds="http://schemas.openxmlformats.org/officeDocument/2006/customXml" ds:itemID="{A6D9E0E0-A788-456B-B6F5-43A5698D676F}"/>
</file>

<file path=customXml/itemProps3.xml><?xml version="1.0" encoding="utf-8"?>
<ds:datastoreItem xmlns:ds="http://schemas.openxmlformats.org/officeDocument/2006/customXml" ds:itemID="{3FB548D1-0B4E-4378-AFC1-BA634D3148A0}"/>
</file>

<file path=docProps/app.xml><?xml version="1.0" encoding="utf-8"?>
<Properties xmlns="http://schemas.openxmlformats.org/officeDocument/2006/extended-properties" xmlns:vt="http://schemas.openxmlformats.org/officeDocument/2006/docPropsVTypes">
  <Template/>
  <TotalTime>9071</TotalTime>
  <Words>3095</Words>
  <Application>Microsoft Office PowerPoint</Application>
  <PresentationFormat>On-screen Show (4:3)</PresentationFormat>
  <Paragraphs>306</Paragraphs>
  <Slides>18</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 Neue</vt:lpstr>
      <vt:lpstr>Segoe UI</vt:lpstr>
      <vt:lpstr>1_Office Theme</vt:lpstr>
      <vt:lpstr>Quality Assurance for Projects</vt:lpstr>
      <vt:lpstr>Introduction</vt:lpstr>
      <vt:lpstr>What is Quality Assurance?</vt:lpstr>
      <vt:lpstr>What is Quality Assurance?</vt:lpstr>
      <vt:lpstr>What is Testing?</vt:lpstr>
      <vt:lpstr>What is Checking?</vt:lpstr>
      <vt:lpstr>Concur Scenario</vt:lpstr>
      <vt:lpstr>Why Do We Need QA?</vt:lpstr>
      <vt:lpstr>The QA Process</vt:lpstr>
      <vt:lpstr>QA Process</vt:lpstr>
      <vt:lpstr>QA Process</vt:lpstr>
      <vt:lpstr>QA Process</vt:lpstr>
      <vt:lpstr>How Can We Do It better?</vt:lpstr>
      <vt:lpstr>Thank You!</vt:lpstr>
      <vt:lpstr>Thank You</vt:lpstr>
      <vt:lpstr>Pentium FPU Bug</vt:lpstr>
      <vt:lpstr>Calculating risk examples</vt:lpstr>
      <vt:lpstr>Copyright</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Assurance for Projects</dc:title>
  <dc:creator>Michael Mundrane</dc:creator>
  <cp:lastModifiedBy>Desai, Stuti (Document Accessibility Specialist)</cp:lastModifiedBy>
  <cp:revision>145</cp:revision>
  <cp:lastPrinted>2014-03-11T14:03:07Z</cp:lastPrinted>
  <dcterms:created xsi:type="dcterms:W3CDTF">2014-03-10T15:50:37Z</dcterms:created>
  <dcterms:modified xsi:type="dcterms:W3CDTF">2023-05-17T17:49:22Z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ies>
</file>