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1" r:id="rId1"/>
  </p:sldMasterIdLst>
  <p:notesMasterIdLst>
    <p:notesMasterId r:id="rId25"/>
  </p:notesMasterIdLst>
  <p:handoutMasterIdLst>
    <p:handoutMasterId r:id="rId26"/>
  </p:handoutMasterIdLst>
  <p:sldIdLst>
    <p:sldId id="258" r:id="rId2"/>
    <p:sldId id="271" r:id="rId3"/>
    <p:sldId id="270" r:id="rId4"/>
    <p:sldId id="272" r:id="rId5"/>
    <p:sldId id="273" r:id="rId6"/>
    <p:sldId id="274" r:id="rId7"/>
    <p:sldId id="275" r:id="rId8"/>
    <p:sldId id="276" r:id="rId9"/>
    <p:sldId id="284" r:id="rId10"/>
    <p:sldId id="290" r:id="rId11"/>
    <p:sldId id="295" r:id="rId12"/>
    <p:sldId id="286" r:id="rId13"/>
    <p:sldId id="287" r:id="rId14"/>
    <p:sldId id="288" r:id="rId15"/>
    <p:sldId id="289" r:id="rId16"/>
    <p:sldId id="259" r:id="rId17"/>
    <p:sldId id="268" r:id="rId18"/>
    <p:sldId id="269" r:id="rId19"/>
    <p:sldId id="291" r:id="rId20"/>
    <p:sldId id="292" r:id="rId21"/>
    <p:sldId id="294" r:id="rId22"/>
    <p:sldId id="261" r:id="rId23"/>
    <p:sldId id="260"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BFC9DC-98AA-3947-9C0D-E002EF958776}">
          <p14:sldIdLst>
            <p14:sldId id="258"/>
            <p14:sldId id="271"/>
            <p14:sldId id="270"/>
            <p14:sldId id="272"/>
            <p14:sldId id="273"/>
            <p14:sldId id="274"/>
            <p14:sldId id="275"/>
            <p14:sldId id="276"/>
            <p14:sldId id="284"/>
            <p14:sldId id="290"/>
            <p14:sldId id="295"/>
            <p14:sldId id="286"/>
            <p14:sldId id="287"/>
            <p14:sldId id="288"/>
            <p14:sldId id="289"/>
            <p14:sldId id="259"/>
            <p14:sldId id="268"/>
            <p14:sldId id="269"/>
            <p14:sldId id="291"/>
            <p14:sldId id="292"/>
            <p14:sldId id="294"/>
            <p14:sldId id="261"/>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E2F"/>
    <a:srgbClr val="747679"/>
    <a:srgbClr val="7C878E"/>
    <a:srgbClr val="091C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506" y="72"/>
      </p:cViewPr>
      <p:guideLst>
        <p:guide orient="horz" pos="2160"/>
        <p:guide pos="2880"/>
      </p:guideLst>
    </p:cSldViewPr>
  </p:slideViewPr>
  <p:notesTextViewPr>
    <p:cViewPr>
      <p:scale>
        <a:sx n="3" d="2"/>
        <a:sy n="3" d="2"/>
      </p:scale>
      <p:origin x="0" y="0"/>
    </p:cViewPr>
  </p:notesText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0B9FE9-1230-48C6-84E8-3B99547DC85C}" type="slidenum">
              <a:rPr lang="en-US" smtClean="0"/>
              <a:t>‹#›</a:t>
            </a:fld>
            <a:endParaRPr lang="en-US"/>
          </a:p>
        </p:txBody>
      </p:sp>
    </p:spTree>
    <p:extLst>
      <p:ext uri="{BB962C8B-B14F-4D97-AF65-F5344CB8AC3E}">
        <p14:creationId xmlns:p14="http://schemas.microsoft.com/office/powerpoint/2010/main" val="3432367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AFCBA3-BBD2-E746-BC0A-5318CDA6FC73}" type="datetimeFigureOut">
              <a:rPr lang="en-US" smtClean="0"/>
              <a:t>11/1/2018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244277-945F-E145-924A-E11AFC7400D9}" type="slidenum">
              <a:rPr lang="en-US" smtClean="0"/>
              <a:t>‹#›</a:t>
            </a:fld>
            <a:endParaRPr lang="en-US"/>
          </a:p>
        </p:txBody>
      </p:sp>
    </p:spTree>
    <p:extLst>
      <p:ext uri="{BB962C8B-B14F-4D97-AF65-F5344CB8AC3E}">
        <p14:creationId xmlns:p14="http://schemas.microsoft.com/office/powerpoint/2010/main" val="37301432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244277-945F-E145-924A-E11AFC7400D9}" type="slidenum">
              <a:rPr lang="en-US" smtClean="0"/>
              <a:t>14</a:t>
            </a:fld>
            <a:endParaRPr lang="en-US"/>
          </a:p>
        </p:txBody>
      </p:sp>
    </p:spTree>
    <p:extLst>
      <p:ext uri="{BB962C8B-B14F-4D97-AF65-F5344CB8AC3E}">
        <p14:creationId xmlns:p14="http://schemas.microsoft.com/office/powerpoint/2010/main" val="288768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244277-945F-E145-924A-E11AFC7400D9}" type="slidenum">
              <a:rPr lang="en-US" smtClean="0"/>
              <a:t>15</a:t>
            </a:fld>
            <a:endParaRPr lang="en-US"/>
          </a:p>
        </p:txBody>
      </p:sp>
    </p:spTree>
    <p:extLst>
      <p:ext uri="{BB962C8B-B14F-4D97-AF65-F5344CB8AC3E}">
        <p14:creationId xmlns:p14="http://schemas.microsoft.com/office/powerpoint/2010/main" val="234593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244277-945F-E145-924A-E11AFC7400D9}" type="slidenum">
              <a:rPr lang="en-US" smtClean="0"/>
              <a:t>16</a:t>
            </a:fld>
            <a:endParaRPr lang="en-US"/>
          </a:p>
        </p:txBody>
      </p:sp>
    </p:spTree>
    <p:extLst>
      <p:ext uri="{BB962C8B-B14F-4D97-AF65-F5344CB8AC3E}">
        <p14:creationId xmlns:p14="http://schemas.microsoft.com/office/powerpoint/2010/main" val="246757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244277-945F-E145-924A-E11AFC7400D9}" type="slidenum">
              <a:rPr lang="en-US" smtClean="0"/>
              <a:t>17</a:t>
            </a:fld>
            <a:endParaRPr lang="en-US"/>
          </a:p>
        </p:txBody>
      </p:sp>
    </p:spTree>
    <p:extLst>
      <p:ext uri="{BB962C8B-B14F-4D97-AF65-F5344CB8AC3E}">
        <p14:creationId xmlns:p14="http://schemas.microsoft.com/office/powerpoint/2010/main" val="272998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244277-945F-E145-924A-E11AFC7400D9}" type="slidenum">
              <a:rPr lang="en-US" smtClean="0"/>
              <a:t>18</a:t>
            </a:fld>
            <a:endParaRPr lang="en-US"/>
          </a:p>
        </p:txBody>
      </p:sp>
    </p:spTree>
    <p:extLst>
      <p:ext uri="{BB962C8B-B14F-4D97-AF65-F5344CB8AC3E}">
        <p14:creationId xmlns:p14="http://schemas.microsoft.com/office/powerpoint/2010/main" val="3920385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FB1DF5-7C82-439F-AD32-AF739B9AEDED}"/>
              </a:ext>
            </a:extLst>
          </p:cNvPr>
          <p:cNvSpPr/>
          <p:nvPr userDrawn="1"/>
        </p:nvSpPr>
        <p:spPr>
          <a:xfrm>
            <a:off x="1656522" y="1205947"/>
            <a:ext cx="5910469" cy="5380383"/>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685800" y="2130425"/>
            <a:ext cx="7772400" cy="1470025"/>
          </a:xfrm>
          <a:prstGeom prst="rect">
            <a:avLst/>
          </a:prstGeom>
        </p:spPr>
        <p:txBody>
          <a:bodyPr/>
          <a:lstStyle>
            <a:lvl1pPr>
              <a:defRPr>
                <a:solidFill>
                  <a:srgbClr val="000E2F"/>
                </a:solidFi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Subtitle 2"/>
          <p:cNvSpPr>
            <a:spLocks noGrp="1"/>
          </p:cNvSpPr>
          <p:nvPr userDrawn="1">
            <p:ph type="subTitle" idx="1"/>
          </p:nvPr>
        </p:nvSpPr>
        <p:spPr>
          <a:xfrm>
            <a:off x="1371600" y="3886200"/>
            <a:ext cx="6400800" cy="1752600"/>
          </a:xfrm>
          <a:prstGeom prst="rect">
            <a:avLst/>
          </a:prstGeom>
          <a:effectLst/>
        </p:spPr>
        <p:txBody>
          <a:bodyPr/>
          <a:lstStyle>
            <a:lvl1pPr marL="0" indent="0" algn="ctr">
              <a:buNone/>
              <a:defRPr sz="2400">
                <a:solidFill>
                  <a:schemeClr val="tx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2"/>
          <p:cNvSpPr txBox="1">
            <a:spLocks/>
          </p:cNvSpPr>
          <p:nvPr userDrawn="1"/>
        </p:nvSpPr>
        <p:spPr>
          <a:xfrm>
            <a:off x="1011712" y="178156"/>
            <a:ext cx="4372137" cy="576414"/>
          </a:xfrm>
          <a:prstGeom prst="rect">
            <a:avLst/>
          </a:prstGeom>
        </p:spPr>
        <p:txBody>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lgn="ctr" defTabSz="457200" rtl="0" eaLnBrk="1" latinLnBrk="0" hangingPunct="1">
              <a:spcBef>
                <a:spcPct val="0"/>
              </a:spcBef>
              <a:buNone/>
            </a:pPr>
            <a:r>
              <a:rPr lang="en-US" sz="3200" b="0" kern="1200" dirty="0">
                <a:solidFill>
                  <a:srgbClr val="747679"/>
                </a:solidFill>
                <a:effectLst>
                  <a:outerShdw blurRad="50800" dist="38100" dir="2700000" algn="tl" rotWithShape="0">
                    <a:srgbClr val="000000">
                      <a:alpha val="43000"/>
                    </a:srgbClr>
                  </a:outerShdw>
                </a:effectLst>
                <a:latin typeface="+mj-lt"/>
                <a:ea typeface="+mj-ea"/>
                <a:cs typeface="+mj-cs"/>
              </a:rPr>
              <a:t>University of Connecticut</a:t>
            </a:r>
          </a:p>
        </p:txBody>
      </p:sp>
      <p:cxnSp>
        <p:nvCxnSpPr>
          <p:cNvPr id="5" name="Straight Connector 4"/>
          <p:cNvCxnSpPr/>
          <p:nvPr userDrawn="1"/>
        </p:nvCxnSpPr>
        <p:spPr>
          <a:xfrm>
            <a:off x="968984" y="236735"/>
            <a:ext cx="0" cy="442164"/>
          </a:xfrm>
          <a:prstGeom prst="line">
            <a:avLst/>
          </a:prstGeom>
          <a:ln>
            <a:solidFill>
              <a:srgbClr val="74767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97462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52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3858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2707"/>
            <a:ext cx="4040188"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39907"/>
            <a:ext cx="4040188"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82707"/>
            <a:ext cx="4041775"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39907"/>
            <a:ext cx="4041775"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7" name="TextBox 6"/>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4478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3" name="TextBox 2"/>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879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22401"/>
            <a:ext cx="5486400" cy="41142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3667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551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4249"/>
            <a:ext cx="4040188" cy="45455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1"/>
            <a:ext cx="4040188" cy="457200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0"/>
          </p:nvPr>
        </p:nvSpPr>
        <p:spPr>
          <a:xfrm>
            <a:off x="4648199" y="1371602"/>
            <a:ext cx="4069821" cy="50292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58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dirty="0">
              <a:solidFill>
                <a:schemeClr val="bg1"/>
              </a:solidFill>
            </a:endParaRPr>
          </a:p>
        </p:txBody>
      </p:sp>
    </p:spTree>
    <p:extLst>
      <p:ext uri="{BB962C8B-B14F-4D97-AF65-F5344CB8AC3E}">
        <p14:creationId xmlns:p14="http://schemas.microsoft.com/office/powerpoint/2010/main" val="85374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914400"/>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userDrawn="1"/>
        </p:nvSpPr>
        <p:spPr>
          <a:xfrm>
            <a:off x="0" y="6649029"/>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userDrawn="1"/>
        </p:nvSpPr>
        <p:spPr>
          <a:xfrm>
            <a:off x="45253" y="888878"/>
            <a:ext cx="3113283"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white"/>
                </a:solidFill>
                <a:effectLst/>
                <a:uLnTx/>
                <a:uFillTx/>
                <a:latin typeface="Calibri"/>
                <a:ea typeface="+mn-ea"/>
                <a:cs typeface="+mn-cs"/>
              </a:rPr>
              <a:t>Information Technology Services</a:t>
            </a:r>
          </a:p>
        </p:txBody>
      </p:sp>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6732" y="121186"/>
            <a:ext cx="676470" cy="682227"/>
          </a:xfrm>
          <a:prstGeom prst="rect">
            <a:avLst/>
          </a:prstGeom>
        </p:spPr>
      </p:pic>
      <p:grpSp>
        <p:nvGrpSpPr>
          <p:cNvPr id="4" name="Group 3"/>
          <p:cNvGrpSpPr/>
          <p:nvPr userDrawn="1"/>
        </p:nvGrpSpPr>
        <p:grpSpPr>
          <a:xfrm>
            <a:off x="2589608" y="6615101"/>
            <a:ext cx="3964784" cy="276999"/>
            <a:chOff x="2589608" y="6615101"/>
            <a:chExt cx="3964784" cy="276999"/>
          </a:xfrm>
        </p:grpSpPr>
        <p:sp>
          <p:nvSpPr>
            <p:cNvPr id="7" name="TextBox 6"/>
            <p:cNvSpPr txBox="1"/>
            <p:nvPr/>
          </p:nvSpPr>
          <p:spPr>
            <a:xfrm>
              <a:off x="2589608" y="6615101"/>
              <a:ext cx="91082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Community</a:t>
              </a:r>
            </a:p>
          </p:txBody>
        </p:sp>
        <p:sp>
          <p:nvSpPr>
            <p:cNvPr id="10" name="TextBox 9"/>
            <p:cNvSpPr txBox="1"/>
            <p:nvPr/>
          </p:nvSpPr>
          <p:spPr>
            <a:xfrm>
              <a:off x="3717133" y="6615101"/>
              <a:ext cx="72802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Integrity</a:t>
              </a:r>
            </a:p>
          </p:txBody>
        </p:sp>
        <p:sp>
          <p:nvSpPr>
            <p:cNvPr id="12" name="TextBox 11"/>
            <p:cNvSpPr txBox="1"/>
            <p:nvPr/>
          </p:nvSpPr>
          <p:spPr>
            <a:xfrm>
              <a:off x="4642615" y="6615101"/>
              <a:ext cx="10023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Contribution</a:t>
              </a:r>
            </a:p>
          </p:txBody>
        </p:sp>
        <p:sp>
          <p:nvSpPr>
            <p:cNvPr id="14" name="TextBox 13"/>
            <p:cNvSpPr txBox="1"/>
            <p:nvPr/>
          </p:nvSpPr>
          <p:spPr>
            <a:xfrm>
              <a:off x="5842466" y="6615101"/>
              <a:ext cx="7119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Attitude</a:t>
              </a:r>
            </a:p>
          </p:txBody>
        </p:sp>
        <p:sp>
          <p:nvSpPr>
            <p:cNvPr id="15" name="Oval 14"/>
            <p:cNvSpPr>
              <a:spLocks noChangeAspect="1"/>
            </p:cNvSpPr>
            <p:nvPr/>
          </p:nvSpPr>
          <p:spPr>
            <a:xfrm>
              <a:off x="3582923"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a:spLocks noChangeAspect="1"/>
            </p:cNvSpPr>
            <p:nvPr userDrawn="1"/>
          </p:nvSpPr>
          <p:spPr>
            <a:xfrm>
              <a:off x="4508405"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a:spLocks noChangeAspect="1"/>
            </p:cNvSpPr>
            <p:nvPr userDrawn="1"/>
          </p:nvSpPr>
          <p:spPr>
            <a:xfrm>
              <a:off x="5708257"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70191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0" r:id="rId8"/>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18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Strategic Evolution of Institutional Information Technology </a:t>
            </a:r>
          </a:p>
        </p:txBody>
      </p:sp>
      <p:sp>
        <p:nvSpPr>
          <p:cNvPr id="19" name="Subtitle 2"/>
          <p:cNvSpPr>
            <a:spLocks noGrp="1"/>
          </p:cNvSpPr>
          <p:nvPr>
            <p:ph type="subTitle" idx="1"/>
          </p:nvPr>
        </p:nvSpPr>
        <p:spPr>
          <a:effectLst/>
        </p:spPr>
        <p:txBody>
          <a:bodyPr/>
          <a:lstStyle/>
          <a:p>
            <a:r>
              <a:rPr lang="en-US"/>
              <a:t>ITS </a:t>
            </a:r>
            <a:r>
              <a:rPr lang="en-US" dirty="0"/>
              <a:t>All Staff Conference</a:t>
            </a:r>
          </a:p>
          <a:p>
            <a:r>
              <a:rPr lang="en-US" sz="2000" dirty="0"/>
              <a:t>2 November 2018</a:t>
            </a:r>
          </a:p>
          <a:p>
            <a:r>
              <a:rPr lang="en-US" sz="2000" dirty="0"/>
              <a:t>M. Mundrane</a:t>
            </a:r>
          </a:p>
        </p:txBody>
      </p:sp>
    </p:spTree>
    <p:extLst>
      <p:ext uri="{BB962C8B-B14F-4D97-AF65-F5344CB8AC3E}">
        <p14:creationId xmlns:p14="http://schemas.microsoft.com/office/powerpoint/2010/main" val="71430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3138"/>
            <a:ext cx="7315200" cy="731520"/>
          </a:xfrm>
        </p:spPr>
        <p:txBody>
          <a:bodyPr/>
          <a:lstStyle/>
          <a:p>
            <a:r>
              <a:rPr lang="en-US"/>
              <a:t>Culture</a:t>
            </a:r>
            <a:endParaRPr lang="en-US" dirty="0"/>
          </a:p>
        </p:txBody>
      </p:sp>
      <p:pic>
        <p:nvPicPr>
          <p:cNvPr id="5" name="Picture 4">
            <a:extLst>
              <a:ext uri="{FF2B5EF4-FFF2-40B4-BE49-F238E27FC236}">
                <a16:creationId xmlns:a16="http://schemas.microsoft.com/office/drawing/2014/main" id="{DB6ADDE5-3BC5-414B-9DF4-868AB11D43AF}"/>
              </a:ext>
            </a:extLst>
          </p:cNvPr>
          <p:cNvPicPr>
            <a:picLocks noChangeAspect="1"/>
          </p:cNvPicPr>
          <p:nvPr/>
        </p:nvPicPr>
        <p:blipFill>
          <a:blip r:embed="rId2"/>
          <a:stretch>
            <a:fillRect/>
          </a:stretch>
        </p:blipFill>
        <p:spPr>
          <a:xfrm>
            <a:off x="1918716" y="2065419"/>
            <a:ext cx="5306568" cy="3614928"/>
          </a:xfrm>
          <a:prstGeom prst="round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833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Culture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78" y="2310713"/>
            <a:ext cx="4015946" cy="4015946"/>
          </a:xfrm>
          <a:prstGeom prst="rect">
            <a:avLst/>
          </a:prstGeom>
        </p:spPr>
      </p:pic>
    </p:spTree>
    <p:extLst>
      <p:ext uri="{BB962C8B-B14F-4D97-AF65-F5344CB8AC3E}">
        <p14:creationId xmlns:p14="http://schemas.microsoft.com/office/powerpoint/2010/main" val="259732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Culture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78" y="2310713"/>
            <a:ext cx="4015946" cy="4015946"/>
          </a:xfrm>
          <a:prstGeom prst="rect">
            <a:avLst/>
          </a:prstGeom>
        </p:spPr>
      </p:pic>
      <p:sp>
        <p:nvSpPr>
          <p:cNvPr id="5" name="Oval Callout 4"/>
          <p:cNvSpPr/>
          <p:nvPr/>
        </p:nvSpPr>
        <p:spPr>
          <a:xfrm>
            <a:off x="4386649" y="1408670"/>
            <a:ext cx="4497859" cy="1655806"/>
          </a:xfrm>
          <a:prstGeom prst="wedgeEllipseCallout">
            <a:avLst>
              <a:gd name="adj1" fmla="val -45284"/>
              <a:gd name="adj2" fmla="val 100560"/>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26566" y="1944185"/>
            <a:ext cx="2618024" cy="584775"/>
          </a:xfrm>
          <a:prstGeom prst="rect">
            <a:avLst/>
          </a:prstGeom>
          <a:noFill/>
        </p:spPr>
        <p:txBody>
          <a:bodyPr wrap="none" rtlCol="0">
            <a:spAutoFit/>
          </a:bodyPr>
          <a:lstStyle/>
          <a:p>
            <a:r>
              <a:rPr lang="en-US" sz="3200" dirty="0"/>
              <a:t>Good Morning</a:t>
            </a:r>
          </a:p>
        </p:txBody>
      </p:sp>
    </p:spTree>
    <p:extLst>
      <p:ext uri="{BB962C8B-B14F-4D97-AF65-F5344CB8AC3E}">
        <p14:creationId xmlns:p14="http://schemas.microsoft.com/office/powerpoint/2010/main" val="190002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Culture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78" y="2310713"/>
            <a:ext cx="4015946" cy="4015946"/>
          </a:xfrm>
          <a:prstGeom prst="rect">
            <a:avLst/>
          </a:prstGeom>
        </p:spPr>
      </p:pic>
      <p:sp>
        <p:nvSpPr>
          <p:cNvPr id="5" name="Oval Callout 4"/>
          <p:cNvSpPr/>
          <p:nvPr/>
        </p:nvSpPr>
        <p:spPr>
          <a:xfrm>
            <a:off x="4386649" y="1408670"/>
            <a:ext cx="4497859" cy="1655806"/>
          </a:xfrm>
          <a:prstGeom prst="wedgeEllipseCallout">
            <a:avLst>
              <a:gd name="adj1" fmla="val -45284"/>
              <a:gd name="adj2" fmla="val 100560"/>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26566" y="1944185"/>
            <a:ext cx="2477986" cy="584775"/>
          </a:xfrm>
          <a:prstGeom prst="rect">
            <a:avLst/>
          </a:prstGeom>
          <a:noFill/>
        </p:spPr>
        <p:txBody>
          <a:bodyPr wrap="none" rtlCol="0">
            <a:spAutoFit/>
          </a:bodyPr>
          <a:lstStyle/>
          <a:p>
            <a:r>
              <a:rPr lang="en-US" sz="3200" dirty="0"/>
              <a:t>How are you?</a:t>
            </a:r>
          </a:p>
        </p:txBody>
      </p:sp>
    </p:spTree>
    <p:extLst>
      <p:ext uri="{BB962C8B-B14F-4D97-AF65-F5344CB8AC3E}">
        <p14:creationId xmlns:p14="http://schemas.microsoft.com/office/powerpoint/2010/main" val="340935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Culture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78" y="2310713"/>
            <a:ext cx="4015946" cy="4015946"/>
          </a:xfrm>
          <a:prstGeom prst="rect">
            <a:avLst/>
          </a:prstGeom>
        </p:spPr>
      </p:pic>
      <p:sp>
        <p:nvSpPr>
          <p:cNvPr id="5" name="Oval Callout 4"/>
          <p:cNvSpPr/>
          <p:nvPr/>
        </p:nvSpPr>
        <p:spPr>
          <a:xfrm>
            <a:off x="4386649" y="1408670"/>
            <a:ext cx="4497859" cy="1655806"/>
          </a:xfrm>
          <a:prstGeom prst="wedgeEllipseCallout">
            <a:avLst>
              <a:gd name="adj1" fmla="val -45284"/>
              <a:gd name="adj2" fmla="val 100560"/>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26566" y="1944185"/>
            <a:ext cx="2819426" cy="584775"/>
          </a:xfrm>
          <a:prstGeom prst="rect">
            <a:avLst/>
          </a:prstGeom>
          <a:noFill/>
        </p:spPr>
        <p:txBody>
          <a:bodyPr wrap="none" rtlCol="0">
            <a:spAutoFit/>
          </a:bodyPr>
          <a:lstStyle/>
          <a:p>
            <a:r>
              <a:rPr lang="en-US" sz="3200" dirty="0"/>
              <a:t>What time is it?</a:t>
            </a:r>
          </a:p>
        </p:txBody>
      </p:sp>
    </p:spTree>
    <p:extLst>
      <p:ext uri="{BB962C8B-B14F-4D97-AF65-F5344CB8AC3E}">
        <p14:creationId xmlns:p14="http://schemas.microsoft.com/office/powerpoint/2010/main" val="249294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set of rules, conventions, and expectations governing mutual interaction and success.  We expect and trust that others will meet these obligations while holding us to do the same.</a:t>
            </a:r>
          </a:p>
        </p:txBody>
      </p:sp>
      <p:sp>
        <p:nvSpPr>
          <p:cNvPr id="3" name="Title 2"/>
          <p:cNvSpPr>
            <a:spLocks noGrp="1"/>
          </p:cNvSpPr>
          <p:nvPr>
            <p:ph type="title"/>
          </p:nvPr>
        </p:nvSpPr>
        <p:spPr/>
        <p:txBody>
          <a:bodyPr/>
          <a:lstStyle/>
          <a:p>
            <a:r>
              <a:rPr lang="en-US" dirty="0"/>
              <a:t>Culture</a:t>
            </a:r>
          </a:p>
        </p:txBody>
      </p:sp>
    </p:spTree>
    <p:extLst>
      <p:ext uri="{BB962C8B-B14F-4D97-AF65-F5344CB8AC3E}">
        <p14:creationId xmlns:p14="http://schemas.microsoft.com/office/powerpoint/2010/main" val="420692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Open</a:t>
            </a:r>
          </a:p>
          <a:p>
            <a:r>
              <a:rPr lang="en-US" dirty="0"/>
              <a:t>Patient</a:t>
            </a:r>
          </a:p>
          <a:p>
            <a:r>
              <a:rPr lang="en-US" dirty="0"/>
              <a:t>Respectful</a:t>
            </a:r>
          </a:p>
          <a:p>
            <a:r>
              <a:rPr lang="en-US" dirty="0"/>
              <a:t>Encouraging</a:t>
            </a:r>
          </a:p>
        </p:txBody>
      </p:sp>
      <p:sp>
        <p:nvSpPr>
          <p:cNvPr id="3" name="Title 2"/>
          <p:cNvSpPr>
            <a:spLocks noGrp="1"/>
          </p:cNvSpPr>
          <p:nvPr>
            <p:ph type="title"/>
          </p:nvPr>
        </p:nvSpPr>
        <p:spPr/>
        <p:txBody>
          <a:bodyPr/>
          <a:lstStyle/>
          <a:p>
            <a:r>
              <a:rPr lang="en-US" dirty="0"/>
              <a:t>Culture</a:t>
            </a:r>
          </a:p>
        </p:txBody>
      </p:sp>
    </p:spTree>
    <p:extLst>
      <p:ext uri="{BB962C8B-B14F-4D97-AF65-F5344CB8AC3E}">
        <p14:creationId xmlns:p14="http://schemas.microsoft.com/office/powerpoint/2010/main" val="674547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Gracious</a:t>
            </a:r>
          </a:p>
          <a:p>
            <a:r>
              <a:rPr lang="en-US" dirty="0"/>
              <a:t>Generous</a:t>
            </a:r>
          </a:p>
          <a:p>
            <a:r>
              <a:rPr lang="en-US" dirty="0"/>
              <a:t>Considerate</a:t>
            </a:r>
          </a:p>
          <a:p>
            <a:r>
              <a:rPr lang="en-US" dirty="0"/>
              <a:t>Supportive</a:t>
            </a:r>
          </a:p>
        </p:txBody>
      </p:sp>
      <p:sp>
        <p:nvSpPr>
          <p:cNvPr id="3" name="Title 2"/>
          <p:cNvSpPr>
            <a:spLocks noGrp="1"/>
          </p:cNvSpPr>
          <p:nvPr>
            <p:ph type="title"/>
          </p:nvPr>
        </p:nvSpPr>
        <p:spPr/>
        <p:txBody>
          <a:bodyPr/>
          <a:lstStyle/>
          <a:p>
            <a:r>
              <a:rPr lang="en-US" dirty="0"/>
              <a:t>Culture</a:t>
            </a:r>
          </a:p>
        </p:txBody>
      </p:sp>
    </p:spTree>
    <p:extLst>
      <p:ext uri="{BB962C8B-B14F-4D97-AF65-F5344CB8AC3E}">
        <p14:creationId xmlns:p14="http://schemas.microsoft.com/office/powerpoint/2010/main" val="391343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Fair</a:t>
            </a:r>
          </a:p>
          <a:p>
            <a:r>
              <a:rPr lang="en-US" dirty="0"/>
              <a:t>Honest</a:t>
            </a:r>
          </a:p>
          <a:p>
            <a:r>
              <a:rPr lang="en-US" dirty="0"/>
              <a:t>Sincere</a:t>
            </a:r>
          </a:p>
        </p:txBody>
      </p:sp>
      <p:sp>
        <p:nvSpPr>
          <p:cNvPr id="3" name="Title 2"/>
          <p:cNvSpPr>
            <a:spLocks noGrp="1"/>
          </p:cNvSpPr>
          <p:nvPr>
            <p:ph type="title"/>
          </p:nvPr>
        </p:nvSpPr>
        <p:spPr/>
        <p:txBody>
          <a:bodyPr/>
          <a:lstStyle/>
          <a:p>
            <a:r>
              <a:rPr lang="en-US" dirty="0"/>
              <a:t>Culture</a:t>
            </a:r>
          </a:p>
        </p:txBody>
      </p:sp>
    </p:spTree>
    <p:extLst>
      <p:ext uri="{BB962C8B-B14F-4D97-AF65-F5344CB8AC3E}">
        <p14:creationId xmlns:p14="http://schemas.microsoft.com/office/powerpoint/2010/main" val="327271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0069"/>
            <a:ext cx="8229600" cy="5008374"/>
          </a:xfrm>
        </p:spPr>
        <p:txBody>
          <a:bodyPr/>
          <a:lstStyle/>
          <a:p>
            <a:r>
              <a:rPr lang="en-US" dirty="0"/>
              <a:t>Tactical</a:t>
            </a:r>
          </a:p>
          <a:p>
            <a:pPr marL="400050" lvl="1" indent="0">
              <a:buNone/>
            </a:pPr>
            <a:r>
              <a:rPr lang="en-US" dirty="0"/>
              <a:t>… we can manage day to day tasks.</a:t>
            </a:r>
          </a:p>
          <a:p>
            <a:pPr marL="400050" lvl="1" indent="0">
              <a:buNone/>
            </a:pPr>
            <a:endParaRPr lang="en-US" dirty="0"/>
          </a:p>
          <a:p>
            <a:r>
              <a:rPr lang="en-US" dirty="0"/>
              <a:t>Strategic</a:t>
            </a:r>
          </a:p>
          <a:p>
            <a:pPr marL="400050" lvl="1" indent="0">
              <a:buNone/>
            </a:pPr>
            <a:r>
              <a:rPr lang="en-US" dirty="0"/>
              <a:t>… we can effectively plan our direction.</a:t>
            </a:r>
          </a:p>
          <a:p>
            <a:pPr marL="400050" lvl="1" indent="0">
              <a:buNone/>
            </a:pPr>
            <a:endParaRPr lang="en-US" dirty="0"/>
          </a:p>
          <a:p>
            <a:r>
              <a:rPr lang="en-US" dirty="0"/>
              <a:t>Cultural</a:t>
            </a:r>
          </a:p>
          <a:p>
            <a:pPr marL="400050" lvl="1" indent="0">
              <a:buNone/>
            </a:pPr>
            <a:r>
              <a:rPr lang="en-US" dirty="0"/>
              <a:t>… who we are as a community </a:t>
            </a:r>
            <a:r>
              <a:rPr lang="en-US" i="1" dirty="0"/>
              <a:t>profoundly</a:t>
            </a:r>
            <a:r>
              <a:rPr lang="en-US" dirty="0"/>
              <a:t> affects our success!</a:t>
            </a:r>
          </a:p>
        </p:txBody>
      </p:sp>
      <p:sp>
        <p:nvSpPr>
          <p:cNvPr id="3" name="Title 2"/>
          <p:cNvSpPr>
            <a:spLocks noGrp="1"/>
          </p:cNvSpPr>
          <p:nvPr>
            <p:ph type="title"/>
          </p:nvPr>
        </p:nvSpPr>
        <p:spPr/>
        <p:txBody>
          <a:bodyPr/>
          <a:lstStyle/>
          <a:p>
            <a:r>
              <a:rPr lang="en-US" dirty="0"/>
              <a:t>IT Community</a:t>
            </a:r>
          </a:p>
        </p:txBody>
      </p:sp>
    </p:spTree>
    <p:extLst>
      <p:ext uri="{BB962C8B-B14F-4D97-AF65-F5344CB8AC3E}">
        <p14:creationId xmlns:p14="http://schemas.microsoft.com/office/powerpoint/2010/main" val="92389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0069"/>
            <a:ext cx="4763729" cy="5029201"/>
          </a:xfrm>
        </p:spPr>
        <p:txBody>
          <a:bodyPr/>
          <a:lstStyle/>
          <a:p>
            <a:r>
              <a:rPr lang="en-US" dirty="0"/>
              <a:t>Dynamic industry.</a:t>
            </a:r>
          </a:p>
          <a:p>
            <a:r>
              <a:rPr lang="en-US" dirty="0"/>
              <a:t>Increased demand.</a:t>
            </a:r>
          </a:p>
          <a:p>
            <a:r>
              <a:rPr lang="en-US" dirty="0"/>
              <a:t>Decreased time.</a:t>
            </a:r>
          </a:p>
          <a:p>
            <a:r>
              <a:rPr lang="en-US" dirty="0"/>
              <a:t>Decreased resources.</a:t>
            </a:r>
          </a:p>
        </p:txBody>
      </p:sp>
      <p:sp>
        <p:nvSpPr>
          <p:cNvPr id="3" name="Title 2"/>
          <p:cNvSpPr>
            <a:spLocks noGrp="1"/>
          </p:cNvSpPr>
          <p:nvPr>
            <p:ph type="title"/>
          </p:nvPr>
        </p:nvSpPr>
        <p:spPr/>
        <p:txBody>
          <a:bodyPr/>
          <a:lstStyle/>
          <a:p>
            <a:r>
              <a:rPr lang="en-US" dirty="0"/>
              <a:t>Challenges</a:t>
            </a:r>
          </a:p>
        </p:txBody>
      </p:sp>
      <p:grpSp>
        <p:nvGrpSpPr>
          <p:cNvPr id="10" name="Group 9"/>
          <p:cNvGrpSpPr/>
          <p:nvPr/>
        </p:nvGrpSpPr>
        <p:grpSpPr>
          <a:xfrm>
            <a:off x="5307428" y="3631878"/>
            <a:ext cx="3627957" cy="2814768"/>
            <a:chOff x="5220929" y="3335311"/>
            <a:chExt cx="3627957" cy="2814768"/>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929" y="3335311"/>
              <a:ext cx="3627957" cy="2418638"/>
            </a:xfrm>
            <a:prstGeom prst="rect">
              <a:avLst/>
            </a:prstGeom>
            <a:ln>
              <a:noFill/>
            </a:ln>
          </p:spPr>
        </p:pic>
        <p:sp>
          <p:nvSpPr>
            <p:cNvPr id="9" name="TextBox 8"/>
            <p:cNvSpPr txBox="1"/>
            <p:nvPr/>
          </p:nvSpPr>
          <p:spPr>
            <a:xfrm>
              <a:off x="5220929" y="5780747"/>
              <a:ext cx="3478645" cy="369332"/>
            </a:xfrm>
            <a:prstGeom prst="rect">
              <a:avLst/>
            </a:prstGeom>
            <a:noFill/>
          </p:spPr>
          <p:txBody>
            <a:bodyPr wrap="none" rtlCol="0">
              <a:spAutoFit/>
            </a:bodyPr>
            <a:lstStyle/>
            <a:p>
              <a:r>
                <a:rPr lang="en-US" dirty="0"/>
                <a:t>… </a:t>
              </a:r>
              <a:r>
                <a:rPr lang="en-US" i="1" dirty="0"/>
                <a:t>may you live in interesting times</a:t>
              </a:r>
              <a:r>
                <a:rPr lang="en-US" dirty="0"/>
                <a:t>.</a:t>
              </a:r>
            </a:p>
          </p:txBody>
        </p:sp>
      </p:grpSp>
    </p:spTree>
    <p:extLst>
      <p:ext uri="{BB962C8B-B14F-4D97-AF65-F5344CB8AC3E}">
        <p14:creationId xmlns:p14="http://schemas.microsoft.com/office/powerpoint/2010/main" val="168901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Identify those relevant systems, services, and capabilities that can best be performed by the organization and deliver them robustly at scale.</a:t>
            </a:r>
          </a:p>
          <a:p>
            <a:endParaRPr lang="en-US" dirty="0"/>
          </a:p>
          <a:p>
            <a:r>
              <a:rPr lang="en-US" dirty="0"/>
              <a:t>Ensure the success of each and every other IT organization.</a:t>
            </a:r>
          </a:p>
        </p:txBody>
      </p:sp>
      <p:sp>
        <p:nvSpPr>
          <p:cNvPr id="3" name="Title 2"/>
          <p:cNvSpPr>
            <a:spLocks noGrp="1"/>
          </p:cNvSpPr>
          <p:nvPr>
            <p:ph type="title"/>
          </p:nvPr>
        </p:nvSpPr>
        <p:spPr/>
        <p:txBody>
          <a:bodyPr/>
          <a:lstStyle/>
          <a:p>
            <a:r>
              <a:rPr lang="en-US" dirty="0"/>
              <a:t>Role of Central IT</a:t>
            </a:r>
          </a:p>
        </p:txBody>
      </p:sp>
    </p:spTree>
    <p:extLst>
      <p:ext uri="{BB962C8B-B14F-4D97-AF65-F5344CB8AC3E}">
        <p14:creationId xmlns:p14="http://schemas.microsoft.com/office/powerpoint/2010/main" val="302337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Identify those relevant systems, services, and capabilities that can best be performed by the </a:t>
            </a:r>
            <a:r>
              <a:rPr lang="en-US" i="1" dirty="0">
                <a:solidFill>
                  <a:srgbClr val="C00000"/>
                </a:solidFill>
              </a:rPr>
              <a:t>community</a:t>
            </a:r>
            <a:r>
              <a:rPr lang="en-US" dirty="0"/>
              <a:t> and deliver them robustly at scale.</a:t>
            </a:r>
          </a:p>
          <a:p>
            <a:endParaRPr lang="en-US" dirty="0"/>
          </a:p>
          <a:p>
            <a:r>
              <a:rPr lang="en-US" dirty="0"/>
              <a:t>Ensure the success of each and every other IT </a:t>
            </a:r>
            <a:r>
              <a:rPr lang="en-US" i="1" dirty="0">
                <a:solidFill>
                  <a:srgbClr val="C00000"/>
                </a:solidFill>
              </a:rPr>
              <a:t>professional</a:t>
            </a:r>
            <a:r>
              <a:rPr lang="en-US" dirty="0"/>
              <a:t>.</a:t>
            </a:r>
          </a:p>
        </p:txBody>
      </p:sp>
      <p:sp>
        <p:nvSpPr>
          <p:cNvPr id="3" name="Title 2"/>
          <p:cNvSpPr>
            <a:spLocks noGrp="1"/>
          </p:cNvSpPr>
          <p:nvPr>
            <p:ph type="title"/>
          </p:nvPr>
        </p:nvSpPr>
        <p:spPr/>
        <p:txBody>
          <a:bodyPr/>
          <a:lstStyle/>
          <a:p>
            <a:r>
              <a:rPr lang="en-US" dirty="0"/>
              <a:t>Role of IT Professionals</a:t>
            </a:r>
          </a:p>
        </p:txBody>
      </p:sp>
    </p:spTree>
    <p:extLst>
      <p:ext uri="{BB962C8B-B14F-4D97-AF65-F5344CB8AC3E}">
        <p14:creationId xmlns:p14="http://schemas.microsoft.com/office/powerpoint/2010/main" val="382145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1299FE-4D21-4ADB-A1E9-0FADAAB4C64B}"/>
              </a:ext>
            </a:extLst>
          </p:cNvPr>
          <p:cNvSpPr/>
          <p:nvPr/>
        </p:nvSpPr>
        <p:spPr>
          <a:xfrm>
            <a:off x="1656522" y="1205947"/>
            <a:ext cx="5910469" cy="5380383"/>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000" dirty="0">
                <a:effectLst>
                  <a:outerShdw blurRad="38100" dist="38100" dir="2700000" algn="tl">
                    <a:srgbClr val="000000">
                      <a:alpha val="43137"/>
                    </a:srgbClr>
                  </a:outerShdw>
                </a:effectLst>
              </a:rPr>
              <a:t>Questions?</a:t>
            </a:r>
          </a:p>
        </p:txBody>
      </p:sp>
      <p:sp>
        <p:nvSpPr>
          <p:cNvPr id="3" name="Title 2"/>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066222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endParaRPr lang="en-US" altLang="en-US" sz="1800" dirty="0"/>
          </a:p>
          <a:p>
            <a:pPr marL="0" indent="0" algn="just">
              <a:buNone/>
            </a:pPr>
            <a:r>
              <a:rPr lang="en-US" altLang="en-US" sz="1800" dirty="0"/>
              <a:t>Copyright © University of Connecticut Information Technology Services 2018.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marL="0" indent="0">
              <a:buNone/>
            </a:pPr>
            <a:endParaRPr lang="en-US" sz="1600" dirty="0"/>
          </a:p>
        </p:txBody>
      </p:sp>
      <p:sp>
        <p:nvSpPr>
          <p:cNvPr id="3" name="Title 2"/>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27437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10483"/>
            <a:ext cx="4114800" cy="2605906"/>
          </a:xfrm>
        </p:spPr>
        <p:txBody>
          <a:bodyPr/>
          <a:lstStyle/>
          <a:p>
            <a:r>
              <a:rPr lang="en-US" dirty="0"/>
              <a:t>Important.</a:t>
            </a:r>
          </a:p>
          <a:p>
            <a:r>
              <a:rPr lang="en-US" dirty="0"/>
              <a:t>Foundational.</a:t>
            </a:r>
          </a:p>
          <a:p>
            <a:r>
              <a:rPr lang="en-US" dirty="0"/>
              <a:t>Big picture.</a:t>
            </a:r>
          </a:p>
          <a:p>
            <a:r>
              <a:rPr lang="en-US" dirty="0"/>
              <a:t>Directional.</a:t>
            </a:r>
          </a:p>
        </p:txBody>
      </p:sp>
      <p:sp>
        <p:nvSpPr>
          <p:cNvPr id="3" name="Title 2"/>
          <p:cNvSpPr>
            <a:spLocks noGrp="1"/>
          </p:cNvSpPr>
          <p:nvPr>
            <p:ph type="title"/>
          </p:nvPr>
        </p:nvSpPr>
        <p:spPr/>
        <p:txBody>
          <a:bodyPr/>
          <a:lstStyle/>
          <a:p>
            <a:r>
              <a:rPr lang="en-US" dirty="0"/>
              <a:t>Strategic Planning</a:t>
            </a:r>
          </a:p>
        </p:txBody>
      </p:sp>
      <p:sp>
        <p:nvSpPr>
          <p:cNvPr id="4" name="TextBox 3"/>
          <p:cNvSpPr txBox="1"/>
          <p:nvPr/>
        </p:nvSpPr>
        <p:spPr>
          <a:xfrm>
            <a:off x="3237307" y="1583035"/>
            <a:ext cx="2539541" cy="707886"/>
          </a:xfrm>
          <a:prstGeom prst="rect">
            <a:avLst/>
          </a:prstGeom>
          <a:noFill/>
        </p:spPr>
        <p:txBody>
          <a:bodyPr wrap="none" rtlCol="0">
            <a:spAutoFit/>
          </a:bodyPr>
          <a:lstStyle/>
          <a:p>
            <a:r>
              <a:rPr lang="en-US" sz="4000" dirty="0">
                <a:effectLst>
                  <a:outerShdw blurRad="38100" dist="38100" dir="2700000" algn="tl">
                    <a:srgbClr val="000000">
                      <a:alpha val="43137"/>
                    </a:srgbClr>
                  </a:outerShdw>
                </a:effectLst>
              </a:rPr>
              <a:t>… what it is</a:t>
            </a:r>
          </a:p>
        </p:txBody>
      </p:sp>
      <p:pic>
        <p:nvPicPr>
          <p:cNvPr id="6" name="Picture 5">
            <a:extLst>
              <a:ext uri="{FF2B5EF4-FFF2-40B4-BE49-F238E27FC236}">
                <a16:creationId xmlns:a16="http://schemas.microsoft.com/office/drawing/2014/main" id="{379C1895-2B17-43CB-AADA-4324A9DCA037}"/>
              </a:ext>
            </a:extLst>
          </p:cNvPr>
          <p:cNvPicPr>
            <a:picLocks noChangeAspect="1"/>
          </p:cNvPicPr>
          <p:nvPr/>
        </p:nvPicPr>
        <p:blipFill>
          <a:blip r:embed="rId2"/>
          <a:stretch>
            <a:fillRect/>
          </a:stretch>
        </p:blipFill>
        <p:spPr>
          <a:xfrm>
            <a:off x="4572001" y="2810483"/>
            <a:ext cx="4151514" cy="3512819"/>
          </a:xfrm>
          <a:prstGeom prst="rect">
            <a:avLst/>
          </a:prstGeom>
        </p:spPr>
      </p:pic>
    </p:spTree>
    <p:extLst>
      <p:ext uri="{BB962C8B-B14F-4D97-AF65-F5344CB8AC3E}">
        <p14:creationId xmlns:p14="http://schemas.microsoft.com/office/powerpoint/2010/main" val="281575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133" y="2815856"/>
            <a:ext cx="4114800" cy="2605906"/>
          </a:xfrm>
        </p:spPr>
        <p:txBody>
          <a:bodyPr/>
          <a:lstStyle/>
          <a:p>
            <a:r>
              <a:rPr lang="en-US" dirty="0"/>
              <a:t>Urgent.</a:t>
            </a:r>
          </a:p>
          <a:p>
            <a:r>
              <a:rPr lang="en-US" dirty="0"/>
              <a:t>Narrow.</a:t>
            </a:r>
          </a:p>
          <a:p>
            <a:r>
              <a:rPr lang="en-US" dirty="0"/>
              <a:t>Immediate.</a:t>
            </a:r>
          </a:p>
          <a:p>
            <a:r>
              <a:rPr lang="en-US" dirty="0"/>
              <a:t>Arbitrary.</a:t>
            </a:r>
          </a:p>
        </p:txBody>
      </p:sp>
      <p:sp>
        <p:nvSpPr>
          <p:cNvPr id="3" name="Title 2"/>
          <p:cNvSpPr>
            <a:spLocks noGrp="1"/>
          </p:cNvSpPr>
          <p:nvPr>
            <p:ph type="title"/>
          </p:nvPr>
        </p:nvSpPr>
        <p:spPr/>
        <p:txBody>
          <a:bodyPr/>
          <a:lstStyle/>
          <a:p>
            <a:r>
              <a:rPr lang="en-US" dirty="0"/>
              <a:t>Strategic Planning</a:t>
            </a:r>
          </a:p>
        </p:txBody>
      </p:sp>
      <p:sp>
        <p:nvSpPr>
          <p:cNvPr id="4" name="TextBox 3"/>
          <p:cNvSpPr txBox="1"/>
          <p:nvPr/>
        </p:nvSpPr>
        <p:spPr>
          <a:xfrm>
            <a:off x="2888654" y="1583035"/>
            <a:ext cx="3366691" cy="707886"/>
          </a:xfrm>
          <a:prstGeom prst="rect">
            <a:avLst/>
          </a:prstGeom>
          <a:noFill/>
        </p:spPr>
        <p:txBody>
          <a:bodyPr wrap="none" rtlCol="0">
            <a:spAutoFit/>
          </a:bodyPr>
          <a:lstStyle/>
          <a:p>
            <a:r>
              <a:rPr lang="en-US" sz="4000" dirty="0">
                <a:effectLst>
                  <a:outerShdw blurRad="38100" dist="38100" dir="2700000" algn="tl">
                    <a:srgbClr val="000000">
                      <a:alpha val="43137"/>
                    </a:srgbClr>
                  </a:outerShdw>
                </a:effectLst>
              </a:rPr>
              <a:t>… what it is not</a:t>
            </a:r>
          </a:p>
        </p:txBody>
      </p:sp>
      <p:pic>
        <p:nvPicPr>
          <p:cNvPr id="5" name="Picture 4">
            <a:extLst>
              <a:ext uri="{FF2B5EF4-FFF2-40B4-BE49-F238E27FC236}">
                <a16:creationId xmlns:a16="http://schemas.microsoft.com/office/drawing/2014/main" id="{A958B5AF-5394-4B00-880B-D0A762DB0BC9}"/>
              </a:ext>
            </a:extLst>
          </p:cNvPr>
          <p:cNvPicPr>
            <a:picLocks noChangeAspect="1"/>
          </p:cNvPicPr>
          <p:nvPr/>
        </p:nvPicPr>
        <p:blipFill>
          <a:blip r:embed="rId2"/>
          <a:stretch>
            <a:fillRect/>
          </a:stretch>
        </p:blipFill>
        <p:spPr>
          <a:xfrm>
            <a:off x="4572001" y="2810483"/>
            <a:ext cx="4151514" cy="3512819"/>
          </a:xfrm>
          <a:prstGeom prst="rect">
            <a:avLst/>
          </a:prstGeom>
        </p:spPr>
      </p:pic>
    </p:spTree>
    <p:extLst>
      <p:ext uri="{BB962C8B-B14F-4D97-AF65-F5344CB8AC3E}">
        <p14:creationId xmlns:p14="http://schemas.microsoft.com/office/powerpoint/2010/main" val="286543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0069"/>
            <a:ext cx="4399005" cy="5029201"/>
          </a:xfrm>
        </p:spPr>
        <p:txBody>
          <a:bodyPr/>
          <a:lstStyle/>
          <a:p>
            <a:r>
              <a:rPr lang="en-US" dirty="0"/>
              <a:t>What</a:t>
            </a:r>
          </a:p>
          <a:p>
            <a:r>
              <a:rPr lang="en-US" dirty="0"/>
              <a:t>When</a:t>
            </a:r>
          </a:p>
          <a:p>
            <a:r>
              <a:rPr lang="en-US" dirty="0"/>
              <a:t>Where</a:t>
            </a:r>
          </a:p>
          <a:p>
            <a:r>
              <a:rPr lang="en-US" dirty="0"/>
              <a:t>Why</a:t>
            </a:r>
          </a:p>
          <a:p>
            <a:r>
              <a:rPr lang="en-US" dirty="0"/>
              <a:t>How</a:t>
            </a:r>
          </a:p>
          <a:p>
            <a:r>
              <a:rPr lang="en-US" dirty="0"/>
              <a:t>Who</a:t>
            </a:r>
          </a:p>
        </p:txBody>
      </p:sp>
      <p:sp>
        <p:nvSpPr>
          <p:cNvPr id="3" name="Title 2"/>
          <p:cNvSpPr>
            <a:spLocks noGrp="1"/>
          </p:cNvSpPr>
          <p:nvPr>
            <p:ph type="title"/>
          </p:nvPr>
        </p:nvSpPr>
        <p:spPr/>
        <p:txBody>
          <a:bodyPr/>
          <a:lstStyle/>
          <a:p>
            <a:r>
              <a:rPr lang="en-US" dirty="0"/>
              <a:t>Strategic Planning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098" y="3909390"/>
            <a:ext cx="3994404" cy="2619609"/>
          </a:xfrm>
          <a:prstGeom prst="rect">
            <a:avLst/>
          </a:prstGeom>
        </p:spPr>
      </p:pic>
    </p:spTree>
    <p:extLst>
      <p:ext uri="{BB962C8B-B14F-4D97-AF65-F5344CB8AC3E}">
        <p14:creationId xmlns:p14="http://schemas.microsoft.com/office/powerpoint/2010/main" val="339943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0069"/>
            <a:ext cx="4399005" cy="5029201"/>
          </a:xfrm>
        </p:spPr>
        <p:txBody>
          <a:bodyPr/>
          <a:lstStyle/>
          <a:p>
            <a:r>
              <a:rPr lang="en-US" dirty="0"/>
              <a:t>What</a:t>
            </a:r>
          </a:p>
          <a:p>
            <a:r>
              <a:rPr lang="en-US" dirty="0"/>
              <a:t>When</a:t>
            </a:r>
          </a:p>
          <a:p>
            <a:r>
              <a:rPr lang="en-US" dirty="0"/>
              <a:t>Where</a:t>
            </a:r>
          </a:p>
          <a:p>
            <a:r>
              <a:rPr lang="en-US" dirty="0"/>
              <a:t>Why</a:t>
            </a:r>
          </a:p>
          <a:p>
            <a:r>
              <a:rPr lang="en-US" dirty="0"/>
              <a:t>How</a:t>
            </a:r>
          </a:p>
          <a:p>
            <a:r>
              <a:rPr lang="en-US" dirty="0"/>
              <a:t>Who</a:t>
            </a:r>
          </a:p>
        </p:txBody>
      </p:sp>
      <p:sp>
        <p:nvSpPr>
          <p:cNvPr id="3" name="Title 2"/>
          <p:cNvSpPr>
            <a:spLocks noGrp="1"/>
          </p:cNvSpPr>
          <p:nvPr>
            <p:ph type="title"/>
          </p:nvPr>
        </p:nvSpPr>
        <p:spPr/>
        <p:txBody>
          <a:bodyPr/>
          <a:lstStyle/>
          <a:p>
            <a:r>
              <a:rPr lang="en-US" dirty="0"/>
              <a:t>Strategic Planning</a:t>
            </a:r>
          </a:p>
        </p:txBody>
      </p:sp>
      <p:sp>
        <p:nvSpPr>
          <p:cNvPr id="5" name="Right Brace 4"/>
          <p:cNvSpPr/>
          <p:nvPr/>
        </p:nvSpPr>
        <p:spPr>
          <a:xfrm>
            <a:off x="2421924" y="1380069"/>
            <a:ext cx="370703" cy="1165423"/>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2828842" y="1651916"/>
            <a:ext cx="1521379" cy="584775"/>
          </a:xfrm>
          <a:prstGeom prst="rect">
            <a:avLst/>
          </a:prstGeom>
          <a:noFill/>
        </p:spPr>
        <p:txBody>
          <a:bodyPr wrap="none" rtlCol="0">
            <a:spAutoFit/>
          </a:bodyPr>
          <a:lstStyle/>
          <a:p>
            <a:r>
              <a:rPr lang="en-US" sz="3200" dirty="0"/>
              <a:t>Tactical.</a:t>
            </a:r>
          </a:p>
        </p:txBody>
      </p:sp>
      <p:pic>
        <p:nvPicPr>
          <p:cNvPr id="8" name="Picture 7">
            <a:extLst>
              <a:ext uri="{FF2B5EF4-FFF2-40B4-BE49-F238E27FC236}">
                <a16:creationId xmlns:a16="http://schemas.microsoft.com/office/drawing/2014/main" id="{95EB408F-3ED7-4A46-9D80-37BE0E7D4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098" y="3909390"/>
            <a:ext cx="3994404" cy="2619609"/>
          </a:xfrm>
          <a:prstGeom prst="rect">
            <a:avLst/>
          </a:prstGeom>
        </p:spPr>
      </p:pic>
    </p:spTree>
    <p:extLst>
      <p:ext uri="{BB962C8B-B14F-4D97-AF65-F5344CB8AC3E}">
        <p14:creationId xmlns:p14="http://schemas.microsoft.com/office/powerpoint/2010/main" val="171938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0069"/>
            <a:ext cx="4399005" cy="5029201"/>
          </a:xfrm>
        </p:spPr>
        <p:txBody>
          <a:bodyPr/>
          <a:lstStyle/>
          <a:p>
            <a:r>
              <a:rPr lang="en-US" dirty="0"/>
              <a:t>What</a:t>
            </a:r>
          </a:p>
          <a:p>
            <a:r>
              <a:rPr lang="en-US" dirty="0"/>
              <a:t>When</a:t>
            </a:r>
          </a:p>
          <a:p>
            <a:r>
              <a:rPr lang="en-US" dirty="0"/>
              <a:t>Where</a:t>
            </a:r>
          </a:p>
          <a:p>
            <a:r>
              <a:rPr lang="en-US" dirty="0"/>
              <a:t>Why</a:t>
            </a:r>
          </a:p>
          <a:p>
            <a:r>
              <a:rPr lang="en-US" dirty="0"/>
              <a:t>How</a:t>
            </a:r>
          </a:p>
          <a:p>
            <a:r>
              <a:rPr lang="en-US" dirty="0"/>
              <a:t>Who</a:t>
            </a:r>
          </a:p>
        </p:txBody>
      </p:sp>
      <p:sp>
        <p:nvSpPr>
          <p:cNvPr id="3" name="Title 2"/>
          <p:cNvSpPr>
            <a:spLocks noGrp="1"/>
          </p:cNvSpPr>
          <p:nvPr>
            <p:ph type="title"/>
          </p:nvPr>
        </p:nvSpPr>
        <p:spPr/>
        <p:txBody>
          <a:bodyPr/>
          <a:lstStyle/>
          <a:p>
            <a:r>
              <a:rPr lang="en-US" dirty="0"/>
              <a:t>Strategic Planning</a:t>
            </a:r>
          </a:p>
        </p:txBody>
      </p:sp>
      <p:sp>
        <p:nvSpPr>
          <p:cNvPr id="5" name="Right Brace 4"/>
          <p:cNvSpPr/>
          <p:nvPr/>
        </p:nvSpPr>
        <p:spPr>
          <a:xfrm>
            <a:off x="2421924" y="2615742"/>
            <a:ext cx="370703" cy="1721479"/>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2829792" y="3184093"/>
            <a:ext cx="1742208" cy="584775"/>
          </a:xfrm>
          <a:prstGeom prst="rect">
            <a:avLst/>
          </a:prstGeom>
          <a:noFill/>
        </p:spPr>
        <p:txBody>
          <a:bodyPr wrap="none" rtlCol="0">
            <a:spAutoFit/>
          </a:bodyPr>
          <a:lstStyle/>
          <a:p>
            <a:r>
              <a:rPr lang="en-US" sz="3200" dirty="0"/>
              <a:t>Strategic.</a:t>
            </a:r>
          </a:p>
        </p:txBody>
      </p:sp>
      <p:pic>
        <p:nvPicPr>
          <p:cNvPr id="8" name="Picture 7">
            <a:extLst>
              <a:ext uri="{FF2B5EF4-FFF2-40B4-BE49-F238E27FC236}">
                <a16:creationId xmlns:a16="http://schemas.microsoft.com/office/drawing/2014/main" id="{58252B28-5F8F-4B44-AFF5-350332411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098" y="3909390"/>
            <a:ext cx="3994404" cy="2619609"/>
          </a:xfrm>
          <a:prstGeom prst="rect">
            <a:avLst/>
          </a:prstGeom>
        </p:spPr>
      </p:pic>
    </p:spTree>
    <p:extLst>
      <p:ext uri="{BB962C8B-B14F-4D97-AF65-F5344CB8AC3E}">
        <p14:creationId xmlns:p14="http://schemas.microsoft.com/office/powerpoint/2010/main" val="40900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0069"/>
            <a:ext cx="4399005" cy="5029201"/>
          </a:xfrm>
        </p:spPr>
        <p:txBody>
          <a:bodyPr/>
          <a:lstStyle/>
          <a:p>
            <a:r>
              <a:rPr lang="en-US" dirty="0"/>
              <a:t>What</a:t>
            </a:r>
          </a:p>
          <a:p>
            <a:r>
              <a:rPr lang="en-US" dirty="0"/>
              <a:t>When</a:t>
            </a:r>
          </a:p>
          <a:p>
            <a:r>
              <a:rPr lang="en-US" dirty="0"/>
              <a:t>Where</a:t>
            </a:r>
          </a:p>
          <a:p>
            <a:r>
              <a:rPr lang="en-US" dirty="0"/>
              <a:t>Why</a:t>
            </a:r>
          </a:p>
          <a:p>
            <a:r>
              <a:rPr lang="en-US" dirty="0"/>
              <a:t>How</a:t>
            </a:r>
          </a:p>
          <a:p>
            <a:r>
              <a:rPr lang="en-US" dirty="0"/>
              <a:t>Who</a:t>
            </a:r>
          </a:p>
        </p:txBody>
      </p:sp>
      <p:sp>
        <p:nvSpPr>
          <p:cNvPr id="3" name="Title 2"/>
          <p:cNvSpPr>
            <a:spLocks noGrp="1"/>
          </p:cNvSpPr>
          <p:nvPr>
            <p:ph type="title"/>
          </p:nvPr>
        </p:nvSpPr>
        <p:spPr/>
        <p:txBody>
          <a:bodyPr/>
          <a:lstStyle/>
          <a:p>
            <a:r>
              <a:rPr lang="en-US" dirty="0"/>
              <a:t>Strategic Planning</a:t>
            </a:r>
          </a:p>
        </p:txBody>
      </p:sp>
      <p:sp>
        <p:nvSpPr>
          <p:cNvPr id="6" name="Oval 5"/>
          <p:cNvSpPr/>
          <p:nvPr/>
        </p:nvSpPr>
        <p:spPr>
          <a:xfrm>
            <a:off x="370703" y="4263081"/>
            <a:ext cx="1680519" cy="729049"/>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739148" y="4867329"/>
            <a:ext cx="1274901" cy="584775"/>
          </a:xfrm>
          <a:prstGeom prst="rect">
            <a:avLst/>
          </a:prstGeom>
          <a:noFill/>
        </p:spPr>
        <p:txBody>
          <a:bodyPr wrap="none" rtlCol="0">
            <a:spAutoFit/>
          </a:bodyPr>
          <a:lstStyle/>
          <a:p>
            <a:r>
              <a:rPr lang="en-US" sz="3200" i="1" dirty="0">
                <a:solidFill>
                  <a:srgbClr val="C00000"/>
                </a:solidFill>
              </a:rPr>
              <a:t>Tricky!</a:t>
            </a:r>
          </a:p>
        </p:txBody>
      </p:sp>
      <p:pic>
        <p:nvPicPr>
          <p:cNvPr id="9" name="Picture 8">
            <a:extLst>
              <a:ext uri="{FF2B5EF4-FFF2-40B4-BE49-F238E27FC236}">
                <a16:creationId xmlns:a16="http://schemas.microsoft.com/office/drawing/2014/main" id="{9B3A3A4B-EA16-41CD-9239-0F49505FB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098" y="3909390"/>
            <a:ext cx="3994404" cy="2619609"/>
          </a:xfrm>
          <a:prstGeom prst="rect">
            <a:avLst/>
          </a:prstGeom>
        </p:spPr>
      </p:pic>
    </p:spTree>
    <p:extLst>
      <p:ext uri="{BB962C8B-B14F-4D97-AF65-F5344CB8AC3E}">
        <p14:creationId xmlns:p14="http://schemas.microsoft.com/office/powerpoint/2010/main" val="364646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Culture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664" y="2115806"/>
            <a:ext cx="5376672" cy="3614928"/>
          </a:xfrm>
          <a:prstGeom prst="round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96947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3097</TotalTime>
  <Words>363</Words>
  <Application>Microsoft Office PowerPoint</Application>
  <PresentationFormat>On-screen Show (4:3)</PresentationFormat>
  <Paragraphs>108</Paragraphs>
  <Slides>23</Slides>
  <Notes>5</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1_Office Theme</vt:lpstr>
      <vt:lpstr>Strategic Evolution of Institutional Information Technology </vt:lpstr>
      <vt:lpstr>Challenges</vt:lpstr>
      <vt:lpstr>Strategic Planning</vt:lpstr>
      <vt:lpstr>Strategic Planning</vt:lpstr>
      <vt:lpstr>Strategic Planning</vt:lpstr>
      <vt:lpstr>Strategic Planning</vt:lpstr>
      <vt:lpstr>Strategic Planning</vt:lpstr>
      <vt:lpstr>Strategic Planning</vt:lpstr>
      <vt:lpstr>Culture</vt:lpstr>
      <vt:lpstr>Culture</vt:lpstr>
      <vt:lpstr>Culture</vt:lpstr>
      <vt:lpstr>Culture</vt:lpstr>
      <vt:lpstr>Culture</vt:lpstr>
      <vt:lpstr>Culture</vt:lpstr>
      <vt:lpstr>Culture</vt:lpstr>
      <vt:lpstr>Culture</vt:lpstr>
      <vt:lpstr>Culture</vt:lpstr>
      <vt:lpstr>Culture</vt:lpstr>
      <vt:lpstr>IT Community</vt:lpstr>
      <vt:lpstr>Role of Central IT</vt:lpstr>
      <vt:lpstr>Role of IT Professionals</vt:lpstr>
      <vt:lpstr>Thank You</vt:lpstr>
      <vt:lpstr>Copyright</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Mundrane</dc:creator>
  <cp:lastModifiedBy>Mundrane, Michael</cp:lastModifiedBy>
  <cp:revision>162</cp:revision>
  <cp:lastPrinted>2014-03-11T14:03:07Z</cp:lastPrinted>
  <dcterms:created xsi:type="dcterms:W3CDTF">2014-03-10T15:50:37Z</dcterms:created>
  <dcterms:modified xsi:type="dcterms:W3CDTF">2018-11-02T00:25:49Z</dcterms:modified>
</cp:coreProperties>
</file>